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96" r:id="rId2"/>
  </p:sldMasterIdLst>
  <p:notesMasterIdLst>
    <p:notesMasterId r:id="rId1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98"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Lst>
  <p:sldSz cx="16256000" cy="9144000"/>
  <p:notesSz cx="6858000" cy="9144000"/>
  <p:embeddedFontLst>
    <p:embeddedFont>
      <p:font typeface="Calibri" panose="020F0502020204030204" pitchFamily="34" charset="0"/>
      <p:regular r:id="rId147"/>
      <p:bold r:id="rId148"/>
      <p:italic r:id="rId149"/>
      <p:boldItalic r:id="rId150"/>
    </p:embeddedFont>
    <p:embeddedFont>
      <p:font typeface="Impact" panose="020B0806030902050204" pitchFamily="34" charset="0"/>
      <p:regular r:id="rId151"/>
    </p:embeddedFont>
    <p:embeddedFont>
      <p:font typeface="Open Sans" panose="020B0606030504020204" pitchFamily="34" charset="0"/>
      <p:regular r:id="rId152"/>
      <p:bold r:id="rId153"/>
      <p:italic r:id="rId154"/>
      <p:boldItalic r:id="rId155"/>
    </p:embeddedFont>
    <p:embeddedFont>
      <p:font typeface="Oswald" panose="00000500000000000000" pitchFamily="2" charset="0"/>
      <p:regular r:id="rId156"/>
      <p:bold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Vy6nhTMiLQEf5vFCoERtw==" hashData="bZ5BG7m2FABwLrGnNyJ/dDltlzNCAuicqWZ6mH0yyZsJYweHTiStUF+CHrpjgSCrnVmuvNCs3CxaQRdq+D8wAA=="/>
  <p:extLst>
    <p:ext uri="{EFAFB233-063F-42B5-8137-9DF3F51BA10A}">
      <p15:sldGuideLst xmlns:p15="http://schemas.microsoft.com/office/powerpoint/2012/main">
        <p15:guide id="1" pos="5120">
          <p15:clr>
            <a:srgbClr val="A4A3A4"/>
          </p15:clr>
        </p15:guide>
        <p15:guide id="2" orient="horz" pos="2880">
          <p15:clr>
            <a:srgbClr val="A4A3A4"/>
          </p15:clr>
        </p15:guide>
        <p15:guide id="3" pos="9792">
          <p15:clr>
            <a:srgbClr val="A4A3A4"/>
          </p15:clr>
        </p15:guide>
        <p15:guide id="4" pos="561">
          <p15:clr>
            <a:srgbClr val="A4A3A4"/>
          </p15:clr>
        </p15:guide>
        <p15:guide id="5" orient="horz" pos="5193">
          <p15:clr>
            <a:srgbClr val="A4A3A4"/>
          </p15:clr>
        </p15:guide>
        <p15:guide id="6" orient="horz" pos="589">
          <p15:clr>
            <a:srgbClr val="A4A3A4"/>
          </p15:clr>
        </p15:guide>
        <p15:guide id="7" pos="9520">
          <p15:clr>
            <a:srgbClr val="A4A3A4"/>
          </p15:clr>
        </p15:guide>
        <p15:guide id="8" pos="879">
          <p15:clr>
            <a:srgbClr val="A4A3A4"/>
          </p15:clr>
        </p15:guide>
        <p15:guide id="9" orient="horz" pos="1315">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8" roundtripDataSignature="AMtx7mjEYjFKTwBiHC6ssvWOMZqKaSvZ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654A98-701A-4281-B95D-A48237046E09}">
  <a:tblStyle styleId="{39654A98-701A-4281-B95D-A48237046E0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26" autoAdjust="0"/>
  </p:normalViewPr>
  <p:slideViewPr>
    <p:cSldViewPr snapToGrid="0">
      <p:cViewPr varScale="1">
        <p:scale>
          <a:sx n="48" d="100"/>
          <a:sy n="48" d="100"/>
        </p:scale>
        <p:origin x="942" y="48"/>
      </p:cViewPr>
      <p:guideLst>
        <p:guide pos="5120"/>
        <p:guide orient="horz" pos="2880"/>
        <p:guide pos="9792"/>
        <p:guide pos="561"/>
        <p:guide orient="horz" pos="5193"/>
        <p:guide orient="horz" pos="589"/>
        <p:guide pos="9520"/>
        <p:guide pos="879"/>
        <p:guide orient="horz" pos="13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3.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8.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1" name="Google Shape;45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.By now we would have already Installed the angular CLI, so we will directly execute the commands.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 ng new user-web-app</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SzPts val="1100"/>
              <a:buNone/>
            </a:pPr>
            <a:r>
              <a:rPr lang="en-US" sz="1100" dirty="0">
                <a:latin typeface="Arial"/>
                <a:ea typeface="Arial"/>
                <a:cs typeface="Arial"/>
                <a:sym typeface="Arial"/>
              </a:rPr>
              <a:t>We will once again get the same project structure. But Let's review it once again.</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The project structure when we create a new project in Angular has the following content:</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.editorconfig</a:t>
            </a: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Configuration file for code editors.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.gitignore</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Files which git should ignore</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README.md</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A documentation for the introduction of application.</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err="1">
                <a:latin typeface="Arial"/>
                <a:ea typeface="Arial"/>
                <a:cs typeface="Arial"/>
                <a:sym typeface="Arial"/>
              </a:rPr>
              <a:t>angular.json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CLI configuration defaults for all projects in the workspace, including configuration options for build, serve, and test tools that the CLI uses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err="1">
                <a:latin typeface="Arial"/>
                <a:ea typeface="Arial"/>
                <a:cs typeface="Arial"/>
                <a:sym typeface="Arial"/>
              </a:rPr>
              <a:t>package.json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Configures node package manager dependencies that are available to all projects in the workspace. </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package-</a:t>
            </a:r>
            <a:r>
              <a:rPr lang="en-US" sz="1100" b="1" dirty="0" err="1">
                <a:latin typeface="Arial"/>
                <a:ea typeface="Arial"/>
                <a:cs typeface="Arial"/>
                <a:sym typeface="Arial"/>
              </a:rPr>
              <a:t>lock.json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Provides version information for all packages installed into </a:t>
            </a:r>
            <a:r>
              <a:rPr lang="en-US" sz="1100" dirty="0" err="1">
                <a:latin typeface="Arial"/>
                <a:ea typeface="Arial"/>
                <a:cs typeface="Arial"/>
                <a:sym typeface="Arial"/>
              </a:rPr>
              <a:t>node_modules</a:t>
            </a: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src/</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Directory where Source files for the project resides.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err="1">
                <a:latin typeface="Arial"/>
                <a:ea typeface="Arial"/>
                <a:cs typeface="Arial"/>
                <a:sym typeface="Arial"/>
              </a:rPr>
              <a:t>node_modules</a:t>
            </a:r>
            <a:r>
              <a:rPr lang="en-US" sz="1100" b="1" dirty="0">
                <a:latin typeface="Arial"/>
                <a:ea typeface="Arial"/>
                <a:cs typeface="Arial"/>
                <a:sym typeface="Arial"/>
              </a:rPr>
              <a:t>/</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Directory where </a:t>
            </a:r>
            <a:r>
              <a:rPr lang="en-US" sz="1100" dirty="0" err="1">
                <a:latin typeface="Arial"/>
                <a:ea typeface="Arial"/>
                <a:cs typeface="Arial"/>
                <a:sym typeface="Arial"/>
              </a:rPr>
              <a:t>node_modules</a:t>
            </a:r>
            <a:r>
              <a:rPr lang="en-US" sz="1100" dirty="0">
                <a:latin typeface="Arial"/>
                <a:ea typeface="Arial"/>
                <a:cs typeface="Arial"/>
                <a:sym typeface="Arial"/>
              </a:rPr>
              <a:t> dependencies can be found</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err="1">
                <a:latin typeface="Arial"/>
                <a:ea typeface="Arial"/>
                <a:cs typeface="Arial"/>
                <a:sym typeface="Arial"/>
              </a:rPr>
              <a:t>tsconfig.json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typescript configuration for projects in the workspace.</a:t>
            </a:r>
            <a:endParaRPr dirty="0"/>
          </a:p>
          <a:p>
            <a:pPr marL="0" lvl="0" indent="0" algn="l" rtl="0">
              <a:lnSpc>
                <a:spcPct val="100000"/>
              </a:lnSpc>
              <a:spcBef>
                <a:spcPts val="0"/>
              </a:spcBef>
              <a:spcAft>
                <a:spcPts val="0"/>
              </a:spcAft>
              <a:buSzPts val="1400"/>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677" name="Google Shape;1677;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8" name="Google Shape;168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693" name="Google Shape;1693;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709" name="Google Shape;170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725" name="Google Shape;1725;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741" name="Google Shape;1741;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7" name="Google Shape;1757;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100">
                <a:latin typeface="Arial"/>
                <a:ea typeface="Arial"/>
                <a:cs typeface="Arial"/>
                <a:sym typeface="Arial"/>
              </a:rPr>
              <a:t>User Profile contains the essential details of the user who has registered on the web app. Basic information such as name, email, phone number and optionally profile image can be the attributes.</a:t>
            </a:r>
            <a:endParaRPr/>
          </a:p>
          <a:p>
            <a:pPr marL="0" lvl="0" indent="0" algn="l" rtl="0">
              <a:lnSpc>
                <a:spcPct val="115000"/>
              </a:lnSpc>
              <a:spcBef>
                <a:spcPts val="0"/>
              </a:spcBef>
              <a:spcAft>
                <a:spcPts val="0"/>
              </a:spcAft>
              <a:buSzPts val="1100"/>
              <a:buNone/>
            </a:pPr>
            <a:r>
              <a:rPr lang="en-US" sz="1100">
                <a:latin typeface="Arial"/>
                <a:ea typeface="Arial"/>
                <a:cs typeface="Arial"/>
                <a:sym typeface="Arial"/>
              </a:rPr>
              <a:t>Further, Management for delivery addresses can be a part of User Profile</a:t>
            </a:r>
            <a:endParaRPr/>
          </a:p>
          <a:p>
            <a:pPr marL="0" lvl="0" indent="0" algn="l" rtl="0">
              <a:lnSpc>
                <a:spcPct val="115000"/>
              </a:lnSpc>
              <a:spcBef>
                <a:spcPts val="0"/>
              </a:spcBef>
              <a:spcAft>
                <a:spcPts val="0"/>
              </a:spcAft>
              <a:buSzPts val="11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p>
        </p:txBody>
      </p:sp>
      <p:sp>
        <p:nvSpPr>
          <p:cNvPr id="1762" name="Google Shape;1762;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773" name="Google Shape;1773;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9" name="Google Shape;1789;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8" name="Google Shape;5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Product Component is used to list all the products to users so that they can buy any product or add to their shopping cart may be whishlist for future buy.</a:t>
            </a:r>
            <a:endParaRPr/>
          </a:p>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Product Module includes the Product Listing majorly. Product list will be shown to the end user with below details</a:t>
            </a:r>
            <a:endParaRPr/>
          </a:p>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pricing option, Discount applicable, Material Description, Size or other details, Quantity available and Product Images.</a:t>
            </a:r>
            <a:endParaRPr/>
          </a:p>
          <a:p>
            <a:pPr marL="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1794" name="Google Shape;179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808" name="Google Shape;1808;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4" name="Google Shape;1824;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sz="1100">
                <a:latin typeface="Arial"/>
                <a:ea typeface="Arial"/>
                <a:cs typeface="Arial"/>
                <a:sym typeface="Arial"/>
              </a:rPr>
              <a:t>Shopping cart component will show user, products added in their cart for making a purchase. Checkout Option will allow the user to review the final details of order and than proceed with payments. A payment method from the list of payment methods will be available for the user to place an order at the checkout time.</a:t>
            </a:r>
            <a:endParaRPr/>
          </a:p>
          <a:p>
            <a:pPr marL="0" lvl="0" indent="0" algn="l" rtl="0">
              <a:lnSpc>
                <a:spcPct val="100000"/>
              </a:lnSpc>
              <a:spcBef>
                <a:spcPts val="0"/>
              </a:spcBef>
              <a:spcAft>
                <a:spcPts val="0"/>
              </a:spcAft>
              <a:buSzPts val="1100"/>
              <a:buNone/>
            </a:pP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sz="1100">
              <a:latin typeface="Arial"/>
              <a:ea typeface="Arial"/>
              <a:cs typeface="Arial"/>
              <a:sym typeface="Arial"/>
            </a:endParaRPr>
          </a:p>
        </p:txBody>
      </p:sp>
      <p:sp>
        <p:nvSpPr>
          <p:cNvPr id="1829" name="Google Shape;1829;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840" name="Google Shape;1840;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856" name="Google Shape;1856;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Arial"/>
                <a:ea typeface="Arial"/>
                <a:cs typeface="Arial"/>
                <a:sym typeface="Arial"/>
              </a:rPr>
              <a:t>Finally, let us build our project and see if everything works fine.</a:t>
            </a:r>
            <a:endParaRPr dirty="0"/>
          </a:p>
          <a:p>
            <a:pPr marL="0" lvl="0" indent="0" algn="l" rtl="0">
              <a:lnSpc>
                <a:spcPct val="100000"/>
              </a:lnSpc>
              <a:spcBef>
                <a:spcPts val="0"/>
              </a:spcBef>
              <a:spcAft>
                <a:spcPts val="0"/>
              </a:spcAft>
              <a:buSzPts val="1400"/>
              <a:buNone/>
            </a:pPr>
            <a:r>
              <a:rPr lang="en-US" sz="1200" dirty="0">
                <a:latin typeface="Arial"/>
                <a:ea typeface="Arial"/>
                <a:cs typeface="Arial"/>
                <a:sym typeface="Arial"/>
              </a:rPr>
              <a:t>To build the project we will simply execute </a:t>
            </a:r>
            <a:r>
              <a:rPr lang="en-US" sz="1200" b="1" dirty="0">
                <a:latin typeface="Arial"/>
                <a:ea typeface="Arial"/>
                <a:cs typeface="Arial"/>
                <a:sym typeface="Arial"/>
              </a:rPr>
              <a:t>npm run build</a:t>
            </a:r>
            <a:endParaRPr dirty="0"/>
          </a:p>
          <a:p>
            <a:pPr marL="0" lvl="0" indent="0" algn="l" rtl="0">
              <a:lnSpc>
                <a:spcPct val="100000"/>
              </a:lnSpc>
              <a:spcBef>
                <a:spcPts val="0"/>
              </a:spcBef>
              <a:spcAft>
                <a:spcPts val="0"/>
              </a:spcAft>
              <a:buSzPts val="1400"/>
              <a:buNone/>
            </a:pPr>
            <a:endParaRPr sz="1200" b="1" dirty="0">
              <a:latin typeface="Arial"/>
              <a:ea typeface="Arial"/>
              <a:cs typeface="Arial"/>
              <a:sym typeface="Arial"/>
            </a:endParaRPr>
          </a:p>
          <a:p>
            <a:pPr marL="0" lvl="0" indent="0" algn="l" rtl="0">
              <a:lnSpc>
                <a:spcPct val="100000"/>
              </a:lnSpc>
              <a:spcBef>
                <a:spcPts val="0"/>
              </a:spcBef>
              <a:spcAft>
                <a:spcPts val="0"/>
              </a:spcAft>
              <a:buSzPts val="1400"/>
              <a:buNone/>
            </a:pPr>
            <a:r>
              <a:rPr lang="en-US" sz="1200" b="1" dirty="0">
                <a:latin typeface="Arial"/>
                <a:ea typeface="Arial"/>
                <a:cs typeface="Arial"/>
                <a:sym typeface="Arial"/>
              </a:rPr>
              <a:t>To test the output on the localhost</a:t>
            </a:r>
            <a:endParaRPr dirty="0"/>
          </a:p>
          <a:p>
            <a:pPr marL="0" lvl="0" indent="0" algn="l" rtl="0">
              <a:lnSpc>
                <a:spcPct val="100000"/>
              </a:lnSpc>
              <a:spcBef>
                <a:spcPts val="0"/>
              </a:spcBef>
              <a:spcAft>
                <a:spcPts val="0"/>
              </a:spcAft>
              <a:buSzPts val="1400"/>
              <a:buNone/>
            </a:pPr>
            <a:r>
              <a:rPr lang="en-US" sz="1200" b="1" dirty="0">
                <a:latin typeface="Arial"/>
                <a:ea typeface="Arial"/>
                <a:cs typeface="Arial"/>
                <a:sym typeface="Arial"/>
              </a:rPr>
              <a:t>You can use </a:t>
            </a:r>
            <a:endParaRPr dirty="0"/>
          </a:p>
          <a:p>
            <a:pPr marL="0" lvl="0" indent="0" algn="l" rtl="0">
              <a:lnSpc>
                <a:spcPct val="100000"/>
              </a:lnSpc>
              <a:spcBef>
                <a:spcPts val="0"/>
              </a:spcBef>
              <a:spcAft>
                <a:spcPts val="0"/>
              </a:spcAft>
              <a:buSzPts val="1400"/>
              <a:buNone/>
            </a:pPr>
            <a:r>
              <a:rPr lang="en-US" sz="1200" b="1" dirty="0">
                <a:latin typeface="Arial"/>
                <a:ea typeface="Arial"/>
                <a:cs typeface="Arial"/>
                <a:sym typeface="Arial"/>
              </a:rPr>
              <a:t>&gt; ng serve -o</a:t>
            </a:r>
            <a:endParaRPr dirty="0"/>
          </a:p>
          <a:p>
            <a:pPr marL="0" lvl="0" indent="0" algn="l" rtl="0">
              <a:lnSpc>
                <a:spcPct val="100000"/>
              </a:lnSpc>
              <a:spcBef>
                <a:spcPts val="0"/>
              </a:spcBef>
              <a:spcAft>
                <a:spcPts val="0"/>
              </a:spcAft>
              <a:buSzPts val="1400"/>
              <a:buNone/>
            </a:pPr>
            <a:endParaRPr sz="1200" b="1"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872" name="Google Shape;1872;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3200">
              <a:latin typeface="Arial"/>
              <a:ea typeface="Arial"/>
              <a:cs typeface="Arial"/>
              <a:sym typeface="Arial"/>
            </a:endParaRPr>
          </a:p>
        </p:txBody>
      </p:sp>
      <p:sp>
        <p:nvSpPr>
          <p:cNvPr id="1893" name="Google Shape;1893;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is by default initialized whenever we create our angular project. So we just need to add all the files to the repo.</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Use git add . to add the files</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Than we will commit the changes.</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commit -m initial commit“</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commit command used to create a snapshot with message.</a:t>
            </a:r>
            <a:endParaRPr/>
          </a:p>
          <a:p>
            <a:pPr marL="0" lvl="0" indent="0" algn="l" rtl="0">
              <a:lnSpc>
                <a:spcPct val="100000"/>
              </a:lnSpc>
              <a:spcBef>
                <a:spcPts val="0"/>
              </a:spcBef>
              <a:spcAft>
                <a:spcPts val="0"/>
              </a:spcAft>
              <a:buSzPts val="1400"/>
              <a:buNone/>
            </a:pPr>
            <a:endParaRPr/>
          </a:p>
        </p:txBody>
      </p:sp>
      <p:sp>
        <p:nvSpPr>
          <p:cNvPr id="1898" name="Google Shape;1898;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is by default initialized whenever we create our angular project. So we just need to add all the files to the repo.</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Use git add . to add the files</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Than we will commit the changes.</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commit -m initial commit“</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Git commit command used to create a snapshot with message.</a:t>
            </a:r>
            <a:endParaRPr/>
          </a:p>
          <a:p>
            <a:pPr marL="0" lvl="0" indent="0" algn="l" rtl="0">
              <a:lnSpc>
                <a:spcPct val="100000"/>
              </a:lnSpc>
              <a:spcBef>
                <a:spcPts val="0"/>
              </a:spcBef>
              <a:spcAft>
                <a:spcPts val="0"/>
              </a:spcAft>
              <a:buSzPts val="1400"/>
              <a:buNone/>
            </a:pPr>
            <a:endParaRPr/>
          </a:p>
        </p:txBody>
      </p:sp>
      <p:sp>
        <p:nvSpPr>
          <p:cNvPr id="1920" name="Google Shape;1920;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remote commands are used for setting remote for tracking local repository. Add a remote repository.</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 the command</a:t>
            </a:r>
            <a:r>
              <a:rPr lang="en-US" sz="1200" b="1" dirty="0">
                <a:latin typeface="Arial"/>
                <a:ea typeface="Arial"/>
                <a:cs typeface="Arial"/>
                <a:sym typeface="Arial"/>
              </a:rPr>
              <a:t> git remote add origin</a:t>
            </a:r>
            <a:r>
              <a:rPr lang="en-US" sz="1200" dirty="0">
                <a:latin typeface="Arial"/>
                <a:ea typeface="Arial"/>
                <a:cs typeface="Arial"/>
                <a:sym typeface="Arial"/>
              </a:rPr>
              <a:t> to add a remote repository</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i="1" dirty="0">
                <a:latin typeface="Arial"/>
                <a:ea typeface="Arial"/>
                <a:cs typeface="Arial"/>
                <a:sym typeface="Arial"/>
              </a:rPr>
              <a:t>PS: You need to create a repository first on your github account to get a link to the remote</a:t>
            </a:r>
            <a:endParaRPr dirty="0"/>
          </a:p>
        </p:txBody>
      </p:sp>
      <p:sp>
        <p:nvSpPr>
          <p:cNvPr id="1931" name="Google Shape;1931;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Finally Git push command is used to push local changes to the github repository from command line.</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push origin master</a:t>
            </a:r>
            <a:endParaRPr dirty="0"/>
          </a:p>
        </p:txBody>
      </p:sp>
      <p:sp>
        <p:nvSpPr>
          <p:cNvPr id="1943" name="Google Shape;1943;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5" name="Google Shape;195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1" name="Google Shape;1961;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1" name="Google Shape;1971;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1" name="Google Shape;198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5" name="Google Shape;1985;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5" name="Google Shape;1995;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7" name="Google Shape;200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7" name="Google Shape;2017;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590" name="Google Shape;5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9" name="Google Shape;2029;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9" name="Google Shape;2039;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1" name="Google Shape;2051;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3" name="Google Shape;2083;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5" name="Google Shape;2095;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5" name="Google Shape;2105;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7" name="Google Shape;2117;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7" name="Google Shape;2127;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Admin dashboard is our first project. In this project, we will maintain and manage various modules. For eg: listing the products for end-user, managing the users and orders placed by them, etc.</a:t>
            </a:r>
            <a:endParaRPr dirty="0"/>
          </a:p>
        </p:txBody>
      </p:sp>
      <p:sp>
        <p:nvSpPr>
          <p:cNvPr id="595" name="Google Shape;5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9" name="Google Shape;2139;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9" name="Google Shape;2149;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1" name="Google Shape;2161;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7" name="Google Shape;2167;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Summary: As an admin user, you should be able to login to the admin dashboard</a:t>
            </a:r>
            <a:endParaRPr/>
          </a:p>
          <a:p>
            <a:pPr marL="914400" lvl="0" indent="-406400" algn="l" rtl="0">
              <a:lnSpc>
                <a:spcPct val="100000"/>
              </a:lnSpc>
              <a:spcBef>
                <a:spcPts val="1000"/>
              </a:spcBef>
              <a:spcAft>
                <a:spcPts val="0"/>
              </a:spcAft>
              <a:buSzPts val="2800"/>
              <a:buChar char="-"/>
            </a:pPr>
            <a:r>
              <a:rPr lang="en-US"/>
              <a:t>Description: As an admin user, you want to authenticate yourself with email and password with captcha verification to have access to the admin backend.</a:t>
            </a:r>
            <a:endParaRPr/>
          </a:p>
          <a:p>
            <a:pPr marL="914400" lvl="0" indent="-406400" algn="l" rtl="0">
              <a:lnSpc>
                <a:spcPct val="100000"/>
              </a:lnSpc>
              <a:spcBef>
                <a:spcPts val="1000"/>
              </a:spcBef>
              <a:spcAft>
                <a:spcPts val="0"/>
              </a:spcAft>
              <a:buSzPts val="2800"/>
              <a:buChar char="-"/>
            </a:pPr>
            <a:r>
              <a:rPr lang="en-US"/>
              <a:t>Acceptance Criteria: A Web page with text fields for username and password with a login button to login to the system. </a:t>
            </a:r>
            <a:endParaRPr/>
          </a:p>
        </p:txBody>
      </p:sp>
      <p:sp>
        <p:nvSpPr>
          <p:cNvPr id="608" name="Google Shape;60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Validations: Username and password cannot be empty. Password must be 6 characters minimum</a:t>
            </a:r>
            <a:endParaRPr/>
          </a:p>
          <a:p>
            <a:pPr marL="914400" lvl="0" indent="-406400" algn="l" rtl="0">
              <a:lnSpc>
                <a:spcPct val="100000"/>
              </a:lnSpc>
              <a:spcBef>
                <a:spcPts val="1000"/>
              </a:spcBef>
              <a:spcAft>
                <a:spcPts val="0"/>
              </a:spcAft>
              <a:buSzPts val="2800"/>
              <a:buChar char="-"/>
            </a:pPr>
            <a:r>
              <a:rPr lang="en-US"/>
              <a:t>NFR (Non Functional Requirements): Once the User has logged in, the user should be navigated to the Dashboard page in less than 3 seconds.</a:t>
            </a:r>
            <a:endParaRPr/>
          </a:p>
        </p:txBody>
      </p:sp>
      <p:sp>
        <p:nvSpPr>
          <p:cNvPr id="619" name="Google Shape;61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00"/>
              <a:buNone/>
            </a:pPr>
            <a:endParaRPr dirty="0"/>
          </a:p>
          <a:p>
            <a:pPr marL="914400" lvl="0" indent="-406400" algn="l" rtl="0">
              <a:lnSpc>
                <a:spcPct val="100000"/>
              </a:lnSpc>
              <a:spcBef>
                <a:spcPts val="1000"/>
              </a:spcBef>
              <a:spcAft>
                <a:spcPts val="0"/>
              </a:spcAft>
              <a:buSzPts val="2800"/>
              <a:buChar char="-"/>
            </a:pPr>
            <a:r>
              <a:rPr lang="en-US" dirty="0"/>
              <a:t>Summary: As an admin user I should be able to manage products</a:t>
            </a:r>
            <a:endParaRPr dirty="0"/>
          </a:p>
          <a:p>
            <a:pPr marL="914400" marR="0" lvl="0" indent="-406400" algn="l" rtl="0">
              <a:lnSpc>
                <a:spcPct val="100000"/>
              </a:lnSpc>
              <a:spcBef>
                <a:spcPts val="1000"/>
              </a:spcBef>
              <a:spcAft>
                <a:spcPts val="0"/>
              </a:spcAft>
              <a:buClr>
                <a:srgbClr val="000000"/>
              </a:buClr>
              <a:buSzPts val="2800"/>
              <a:buFont typeface="Arial"/>
              <a:buChar char="-"/>
            </a:pPr>
            <a:r>
              <a:rPr lang="en-US" dirty="0"/>
              <a:t>Description: </a:t>
            </a:r>
            <a:r>
              <a:rPr lang="en-US" sz="1200" dirty="0">
                <a:solidFill>
                  <a:srgbClr val="3F3F3F"/>
                </a:solidFill>
                <a:latin typeface="Open Sans"/>
                <a:ea typeface="Open Sans"/>
                <a:cs typeface="Open Sans"/>
                <a:sym typeface="Open Sans"/>
              </a:rPr>
              <a:t>A</a:t>
            </a:r>
            <a:r>
              <a:rPr lang="en-US" sz="1200" b="0" i="0" u="none" strike="noStrike" cap="none" dirty="0">
                <a:solidFill>
                  <a:srgbClr val="3F3F3F"/>
                </a:solidFill>
                <a:latin typeface="Open Sans"/>
                <a:ea typeface="Open Sans"/>
                <a:cs typeface="Open Sans"/>
                <a:sym typeface="Open Sans"/>
              </a:rPr>
              <a:t>dmin user </a:t>
            </a:r>
            <a:r>
              <a:rPr lang="en-US" sz="1200" dirty="0">
                <a:solidFill>
                  <a:srgbClr val="3F3F3F"/>
                </a:solidFill>
                <a:latin typeface="Open Sans"/>
                <a:ea typeface="Open Sans"/>
                <a:cs typeface="Open Sans"/>
                <a:sym typeface="Open Sans"/>
              </a:rPr>
              <a:t>should be able to </a:t>
            </a:r>
            <a:r>
              <a:rPr lang="en-US" sz="1200" b="0" i="0" u="none" strike="noStrike" cap="none" dirty="0">
                <a:solidFill>
                  <a:srgbClr val="3F3F3F"/>
                </a:solidFill>
                <a:latin typeface="Open Sans"/>
                <a:ea typeface="Open Sans"/>
                <a:cs typeface="Open Sans"/>
                <a:sym typeface="Open Sans"/>
              </a:rPr>
              <a:t>add details regarding product such as: </a:t>
            </a:r>
            <a:endParaRPr sz="900" b="0" i="0" u="none" strike="noStrike" cap="none" dirty="0">
              <a:solidFill>
                <a:srgbClr val="000000"/>
              </a:solidFill>
              <a:latin typeface="Open Sans"/>
              <a:ea typeface="Open Sans"/>
              <a:cs typeface="Open Sans"/>
              <a:sym typeface="Open Sans"/>
            </a:endParaRPr>
          </a:p>
          <a:p>
            <a:pPr marL="914400" lvl="0" indent="-406400" algn="l" rtl="0">
              <a:lnSpc>
                <a:spcPct val="100000"/>
              </a:lnSpc>
              <a:spcBef>
                <a:spcPts val="1000"/>
              </a:spcBef>
              <a:spcAft>
                <a:spcPts val="0"/>
              </a:spcAft>
              <a:buSzPts val="2800"/>
              <a:buChar char="-"/>
            </a:pPr>
            <a:r>
              <a:rPr lang="en-US" dirty="0"/>
              <a:t> pricing, discount, product’s material description, size information, quantity available, product images, a video tutorial of its usage.</a:t>
            </a:r>
            <a:endParaRPr dirty="0"/>
          </a:p>
          <a:p>
            <a:pPr marL="0" lvl="0" indent="0" algn="l" rtl="0">
              <a:lnSpc>
                <a:spcPct val="100000"/>
              </a:lnSpc>
              <a:spcBef>
                <a:spcPts val="0"/>
              </a:spcBef>
              <a:spcAft>
                <a:spcPts val="0"/>
              </a:spcAft>
              <a:buSzPts val="1400"/>
              <a:buNone/>
            </a:pPr>
            <a:endParaRPr dirty="0"/>
          </a:p>
        </p:txBody>
      </p:sp>
      <p:sp>
        <p:nvSpPr>
          <p:cNvPr id="634" name="Google Shape;6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Acceptance Criteria: Screen should be divided into two parts. In the first part, list products should be shown and in the second part, the product's details form should appear when selecting an existing product or when adding a new one.</a:t>
            </a:r>
            <a:endParaRPr/>
          </a:p>
        </p:txBody>
      </p:sp>
      <p:sp>
        <p:nvSpPr>
          <p:cNvPr id="651" name="Google Shape;651;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Validations: At least 2 product images to be uploaded for each Product. Product’s pricing, various sizes and inventory information to be made available.</a:t>
            </a:r>
            <a:endParaRPr/>
          </a:p>
          <a:p>
            <a:pPr marL="914400" lvl="0" indent="-406400" algn="l" rtl="0">
              <a:lnSpc>
                <a:spcPct val="100000"/>
              </a:lnSpc>
              <a:spcBef>
                <a:spcPts val="1000"/>
              </a:spcBef>
              <a:spcAft>
                <a:spcPts val="0"/>
              </a:spcAft>
              <a:buSzPts val="2800"/>
              <a:buChar char="-"/>
            </a:pPr>
            <a:r>
              <a:rPr lang="en-US"/>
              <a:t>NFR (Non Functional Requirements): NA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66" name="Google Shape;66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6" name="Google Shape;4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admin user, I should be able to access users’ data.</a:t>
            </a:r>
            <a:endParaRPr dirty="0"/>
          </a:p>
          <a:p>
            <a:pPr marL="914400" lvl="0" indent="-406400" algn="l" rtl="0">
              <a:lnSpc>
                <a:spcPct val="100000"/>
              </a:lnSpc>
              <a:spcBef>
                <a:spcPts val="1000"/>
              </a:spcBef>
              <a:spcAft>
                <a:spcPts val="0"/>
              </a:spcAft>
              <a:buSzPts val="2800"/>
              <a:buChar char="-"/>
            </a:pPr>
            <a:r>
              <a:rPr lang="en-US" dirty="0"/>
              <a:t>Description: As an admin user, I want to monitor newly registered users. Users can be filtered by date of registration. Also user’s activities such as frequently visited sections in the end user app. </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84" name="Google Shape;68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a:t>Acceptance Criteria: </a:t>
            </a:r>
            <a:r>
              <a:rPr lang="en-US" sz="1200">
                <a:solidFill>
                  <a:srgbClr val="3F3F3F"/>
                </a:solidFill>
                <a:latin typeface="Open Sans"/>
                <a:ea typeface="Open Sans"/>
                <a:cs typeface="Open Sans"/>
                <a:sym typeface="Open Sans"/>
              </a:rPr>
              <a:t>By default, the user list page should be empty. </a:t>
            </a:r>
            <a:endParaRPr/>
          </a:p>
          <a:p>
            <a:pPr marL="342900" marR="0" lvl="0" indent="-342900" algn="l" rtl="0">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Then, users can be filtered using user filtration criteria. After filtration, the web page is divided into two parts. </a:t>
            </a:r>
            <a:endParaRPr/>
          </a:p>
          <a:p>
            <a:pPr marL="342900" marR="0" lvl="0" indent="-342900" algn="l" rtl="0">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 first part shows a list of users, and the second part shows user descriptions such as date of registration, activity level, etc.</a:t>
            </a:r>
            <a:endParaRPr/>
          </a:p>
          <a:p>
            <a:pPr marL="508000" lvl="0" indent="0" algn="l" rtl="0">
              <a:lnSpc>
                <a:spcPct val="100000"/>
              </a:lnSpc>
              <a:spcBef>
                <a:spcPts val="1000"/>
              </a:spcBef>
              <a:spcAft>
                <a:spcPts val="0"/>
              </a:spcAft>
              <a:buSzPts val="2800"/>
              <a:buNone/>
            </a:pPr>
            <a:r>
              <a:rPr lang="en-US"/>
              <a:t> </a:t>
            </a:r>
            <a:endParaRPr/>
          </a:p>
        </p:txBody>
      </p:sp>
      <p:sp>
        <p:nvSpPr>
          <p:cNvPr id="693" name="Google Shape;693;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a:t>Acceptance Criteria: </a:t>
            </a:r>
            <a:r>
              <a:rPr lang="en-US" sz="1200">
                <a:solidFill>
                  <a:srgbClr val="3F3F3F"/>
                </a:solidFill>
                <a:latin typeface="Open Sans"/>
                <a:ea typeface="Open Sans"/>
                <a:cs typeface="Open Sans"/>
                <a:sym typeface="Open Sans"/>
              </a:rPr>
              <a:t>By default, the user list page should be empty. </a:t>
            </a:r>
            <a:endParaRPr/>
          </a:p>
          <a:p>
            <a:pPr marL="342900" marR="0" lvl="0" indent="-342900" algn="l" rtl="0">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Then, users can be filtered using user filtration criteria. After filtration, the web page is divided into two parts. </a:t>
            </a:r>
            <a:endParaRPr/>
          </a:p>
          <a:p>
            <a:pPr marL="342900" marR="0" lvl="0" indent="-342900" algn="l" rtl="0">
              <a:lnSpc>
                <a:spcPct val="115000"/>
              </a:lnSpc>
              <a:spcBef>
                <a:spcPts val="0"/>
              </a:spcBef>
              <a:spcAft>
                <a:spcPts val="0"/>
              </a:spcAft>
              <a:buClr>
                <a:srgbClr val="000000"/>
              </a:buClr>
              <a:buSzPts val="2200"/>
              <a:buFont typeface="Arial"/>
              <a:buChar char="•"/>
            </a:pPr>
            <a:r>
              <a:rPr lang="en-US" sz="1200">
                <a:solidFill>
                  <a:srgbClr val="3F3F3F"/>
                </a:solidFill>
                <a:latin typeface="Open Sans"/>
                <a:ea typeface="Open Sans"/>
                <a:cs typeface="Open Sans"/>
                <a:sym typeface="Open Sans"/>
              </a:rPr>
              <a:t>The first part shows a list of users, and the second part shows user descriptions such as date of registration, activity level, etc.</a:t>
            </a:r>
            <a:endParaRPr/>
          </a:p>
          <a:p>
            <a:pPr marL="508000" lvl="0" indent="0" algn="l" rtl="0">
              <a:lnSpc>
                <a:spcPct val="100000"/>
              </a:lnSpc>
              <a:spcBef>
                <a:spcPts val="1000"/>
              </a:spcBef>
              <a:spcAft>
                <a:spcPts val="0"/>
              </a:spcAft>
              <a:buSzPts val="2800"/>
              <a:buNone/>
            </a:pPr>
            <a:r>
              <a:rPr lang="en-US"/>
              <a:t> </a:t>
            </a:r>
            <a:endParaRPr/>
          </a:p>
        </p:txBody>
      </p:sp>
      <p:sp>
        <p:nvSpPr>
          <p:cNvPr id="705" name="Google Shape;705;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After user list retrieval, the web page should be divided into two parts. In the first section list of users to be displayed. In the second section, selected user’s data should be displayed.</a:t>
            </a:r>
            <a:endParaRPr/>
          </a:p>
          <a:p>
            <a:pPr marL="914400" lvl="0" indent="-406400" algn="l" rtl="0">
              <a:lnSpc>
                <a:spcPct val="100000"/>
              </a:lnSpc>
              <a:spcBef>
                <a:spcPts val="1000"/>
              </a:spcBef>
              <a:spcAft>
                <a:spcPts val="0"/>
              </a:spcAft>
              <a:buSzPts val="2800"/>
              <a:buChar char="-"/>
            </a:pPr>
            <a:r>
              <a:rPr lang="en-US"/>
              <a:t>Validations: Date format should be validated before sending requests for users.</a:t>
            </a:r>
            <a:endParaRPr/>
          </a:p>
          <a:p>
            <a:pPr marL="914400" lvl="0" indent="-406400" algn="l" rtl="0">
              <a:lnSpc>
                <a:spcPct val="100000"/>
              </a:lnSpc>
              <a:spcBef>
                <a:spcPts val="1000"/>
              </a:spcBef>
              <a:spcAft>
                <a:spcPts val="0"/>
              </a:spcAft>
              <a:buSzPts val="2800"/>
              <a:buChar char="-"/>
            </a:pPr>
            <a:r>
              <a:rPr lang="en-US"/>
              <a:t>NFR (Non Functional Requirements): Retrieval of users should be seamless in a maximum of 10 seconds.</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21" name="Google Shape;72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admin user, I should be able view new orders as well as finished orders.</a:t>
            </a:r>
            <a:endParaRPr dirty="0"/>
          </a:p>
          <a:p>
            <a:pPr marL="914400" lvl="0" indent="-406400" algn="l" rtl="0">
              <a:lnSpc>
                <a:spcPct val="100000"/>
              </a:lnSpc>
              <a:spcBef>
                <a:spcPts val="1000"/>
              </a:spcBef>
              <a:spcAft>
                <a:spcPts val="0"/>
              </a:spcAft>
              <a:buSzPts val="2800"/>
              <a:buChar char="-"/>
            </a:pPr>
            <a:r>
              <a:rPr lang="en-US" dirty="0"/>
              <a:t>Description: As an admin user, I want to manage orders stats such as availability of products in order and order transition information.</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745" name="Google Shape;745;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Acceptance Criteria: In the web page, three sections should be there. In the first section list of newly placed orders should be there. In the second section, a list of  ongoing orders should be there. In the third section, orders which are in halt state due to product’s non availability should be displayed. </a:t>
            </a:r>
            <a:endParaRPr/>
          </a:p>
        </p:txBody>
      </p:sp>
      <p:sp>
        <p:nvSpPr>
          <p:cNvPr id="758" name="Google Shape;75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When selecting any order, the user should navigate to another page where all the details of the selected product should display with the availability to update details like product’s transmitting details.</a:t>
            </a:r>
            <a:endParaRPr/>
          </a:p>
          <a:p>
            <a:pPr marL="914400" lvl="0" indent="-406400" algn="l" rtl="0">
              <a:lnSpc>
                <a:spcPct val="100000"/>
              </a:lnSpc>
              <a:spcBef>
                <a:spcPts val="1000"/>
              </a:spcBef>
              <a:spcAft>
                <a:spcPts val="0"/>
              </a:spcAft>
              <a:buSzPts val="2800"/>
              <a:buChar char="-"/>
            </a:pPr>
            <a:r>
              <a:rPr lang="en-US"/>
              <a:t>Validations: When processing order, the availability of products in the inventory should be validated first.</a:t>
            </a:r>
            <a:endParaRPr/>
          </a:p>
          <a:p>
            <a:pPr marL="914400" lvl="0" indent="-406400" algn="l" rtl="0">
              <a:lnSpc>
                <a:spcPct val="100000"/>
              </a:lnSpc>
              <a:spcBef>
                <a:spcPts val="1000"/>
              </a:spcBef>
              <a:spcAft>
                <a:spcPts val="0"/>
              </a:spcAft>
              <a:buSzPts val="2800"/>
              <a:buChar char="-"/>
            </a:pPr>
            <a:r>
              <a:rPr lang="en-US"/>
              <a:t>NFR (Non Functional Requirements): NA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76" name="Google Shape;77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a:t>Summary: An admin user should be able to monitor payment status of orders.</a:t>
            </a:r>
            <a:endParaRPr/>
          </a:p>
          <a:p>
            <a:pPr marL="914400" lvl="0" indent="-406400" algn="l" rtl="0">
              <a:lnSpc>
                <a:spcPct val="100000"/>
              </a:lnSpc>
              <a:spcBef>
                <a:spcPts val="1000"/>
              </a:spcBef>
              <a:spcAft>
                <a:spcPts val="0"/>
              </a:spcAft>
              <a:buSzPts val="2800"/>
              <a:buChar char="-"/>
            </a:pPr>
            <a:r>
              <a:rPr lang="en-US"/>
              <a:t>Description: A list of orders whose payment status is in pending or disputed state.</a:t>
            </a:r>
            <a:endParaRPr/>
          </a:p>
        </p:txBody>
      </p:sp>
      <p:sp>
        <p:nvSpPr>
          <p:cNvPr id="797" name="Google Shape;797;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a:t>Acceptance Criteria: </a:t>
            </a:r>
            <a:r>
              <a:rPr lang="en-US" sz="1200">
                <a:solidFill>
                  <a:srgbClr val="3F3F3F"/>
                </a:solidFill>
                <a:latin typeface="Open Sans"/>
                <a:ea typeface="Open Sans"/>
                <a:cs typeface="Open Sans"/>
                <a:sym typeface="Open Sans"/>
              </a:rPr>
              <a:t>On the web page, a list of all pending payments, including refund required orders should be color coded to differentiate for easy recognition.</a:t>
            </a:r>
            <a:endParaRPr/>
          </a:p>
          <a:p>
            <a:pPr marL="914400" lvl="0" indent="-406400" algn="l" rtl="0">
              <a:lnSpc>
                <a:spcPct val="100000"/>
              </a:lnSpc>
              <a:spcBef>
                <a:spcPts val="1000"/>
              </a:spcBef>
              <a:spcAft>
                <a:spcPts val="0"/>
              </a:spcAft>
              <a:buSzPts val="2800"/>
              <a:buChar char="-"/>
            </a:pPr>
            <a:r>
              <a:rPr lang="en-US"/>
              <a:t>Validations:NA </a:t>
            </a:r>
            <a:endParaRPr/>
          </a:p>
          <a:p>
            <a:pPr marL="914400" lvl="0" indent="-406400" algn="l" rtl="0">
              <a:lnSpc>
                <a:spcPct val="100000"/>
              </a:lnSpc>
              <a:spcBef>
                <a:spcPts val="1000"/>
              </a:spcBef>
              <a:spcAft>
                <a:spcPts val="0"/>
              </a:spcAft>
              <a:buSzPts val="2800"/>
              <a:buChar char="-"/>
            </a:pPr>
            <a:r>
              <a:rPr lang="en-US"/>
              <a:t>NFR (Non Functional Requirements): NA</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11" name="Google Shape;811;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An admin user should be able to view orders which are ready for shipment and are in transition.</a:t>
            </a:r>
            <a:endParaRPr dirty="0"/>
          </a:p>
          <a:p>
            <a:pPr marL="914400" lvl="0" indent="-406400" algn="l" rtl="0">
              <a:lnSpc>
                <a:spcPct val="100000"/>
              </a:lnSpc>
              <a:spcBef>
                <a:spcPts val="1000"/>
              </a:spcBef>
              <a:spcAft>
                <a:spcPts val="0"/>
              </a:spcAft>
              <a:buSzPts val="2800"/>
              <a:buChar char="-"/>
            </a:pPr>
            <a:r>
              <a:rPr lang="en-US" dirty="0"/>
              <a:t>Description: A list of orders whose all ordered products are available to dispatch and which are on their way to the ordered address. And by selecting any order, the user can update the delivery date, package’s current location so the end user can stay updated about their order.</a:t>
            </a:r>
            <a:endParaRPr dirty="0"/>
          </a:p>
          <a:p>
            <a:pPr marL="914400" lvl="0" indent="-406400" algn="l" rtl="0">
              <a:lnSpc>
                <a:spcPct val="100000"/>
              </a:lnSpc>
              <a:spcBef>
                <a:spcPts val="1000"/>
              </a:spcBef>
              <a:spcAft>
                <a:spcPts val="0"/>
              </a:spcAft>
              <a:buSzPts val="2800"/>
              <a:buChar char="-"/>
            </a:pPr>
            <a:r>
              <a:rPr lang="en-US" dirty="0"/>
              <a:t>Acceptance Criteria: NA</a:t>
            </a:r>
            <a:endParaRPr dirty="0"/>
          </a:p>
          <a:p>
            <a:pPr marL="914400" lvl="0" indent="-406400" algn="l" rtl="0">
              <a:lnSpc>
                <a:spcPct val="100000"/>
              </a:lnSpc>
              <a:spcBef>
                <a:spcPts val="1000"/>
              </a:spcBef>
              <a:spcAft>
                <a:spcPts val="0"/>
              </a:spcAft>
              <a:buSzPts val="2800"/>
              <a:buChar char="-"/>
            </a:pPr>
            <a:r>
              <a:rPr lang="en-US" dirty="0"/>
              <a:t>Validations:NA </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826" name="Google Shape;826;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61" name="Google Shape;4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User web app is our second project. In this project, we will maintain and manage various modules. For example: showing products to the Users, Giving them options to manage the shopping carts, wish listing the products, and placing the orders.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sz="1200" dirty="0">
              <a:latin typeface="Arial"/>
              <a:ea typeface="Arial"/>
              <a:cs typeface="Arial"/>
              <a:sym typeface="Arial"/>
            </a:endParaRPr>
          </a:p>
        </p:txBody>
      </p:sp>
      <p:sp>
        <p:nvSpPr>
          <p:cNvPr id="852" name="Google Shape;852;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508000" lvl="0" indent="0" algn="l" rtl="0">
              <a:lnSpc>
                <a:spcPct val="100000"/>
              </a:lnSpc>
              <a:spcBef>
                <a:spcPts val="0"/>
              </a:spcBef>
              <a:spcAft>
                <a:spcPts val="0"/>
              </a:spcAft>
              <a:buSzPts val="1400"/>
              <a:buNone/>
            </a:pPr>
            <a:r>
              <a:rPr lang="en-US" dirty="0"/>
              <a:t>Summary: The end user should be able to login into the end-user app. Also, acquire access member features such as placing the order and checking order status.</a:t>
            </a:r>
            <a:endParaRPr dirty="0"/>
          </a:p>
          <a:p>
            <a:pPr marL="914400" lvl="0" indent="-406400" algn="l" rtl="0">
              <a:lnSpc>
                <a:spcPct val="100000"/>
              </a:lnSpc>
              <a:spcBef>
                <a:spcPts val="1000"/>
              </a:spcBef>
              <a:spcAft>
                <a:spcPts val="0"/>
              </a:spcAft>
              <a:buSzPts val="2800"/>
              <a:buChar char="-"/>
            </a:pPr>
            <a:r>
              <a:rPr lang="en-US" dirty="0"/>
              <a:t>Description: An end user, would want to authenticate themselves with email and password with optional captcha verification in order to have access to the member section. The end user should be able to register if they do not have an account.</a:t>
            </a:r>
            <a:endParaRPr dirty="0"/>
          </a:p>
        </p:txBody>
      </p:sp>
      <p:sp>
        <p:nvSpPr>
          <p:cNvPr id="857" name="Google Shape;85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Acceptance Criteria: A Web page with text fields for username and password with a login button to login to the system should be available. Another Web Page for registration asking name as additional field. Even though the User is not authenticated, User must be able to see the Home Page with Products for browsing.</a:t>
            </a:r>
            <a:endParaRPr dirty="0"/>
          </a:p>
          <a:p>
            <a:pPr marL="914400" lvl="0" indent="-406400" algn="l" rtl="0">
              <a:lnSpc>
                <a:spcPct val="100000"/>
              </a:lnSpc>
              <a:spcBef>
                <a:spcPts val="1000"/>
              </a:spcBef>
              <a:spcAft>
                <a:spcPts val="0"/>
              </a:spcAft>
              <a:buSzPts val="2800"/>
              <a:buChar char="-"/>
            </a:pPr>
            <a:r>
              <a:rPr lang="en-US" dirty="0"/>
              <a:t>Validations: Username and password cannot be empty. Password must be 6 characters minimum</a:t>
            </a:r>
            <a:endParaRPr dirty="0"/>
          </a:p>
          <a:p>
            <a:pPr marL="914400" lvl="0" indent="-406400" algn="l" rtl="0">
              <a:lnSpc>
                <a:spcPct val="100000"/>
              </a:lnSpc>
              <a:spcBef>
                <a:spcPts val="1000"/>
              </a:spcBef>
              <a:spcAft>
                <a:spcPts val="0"/>
              </a:spcAft>
              <a:buSzPts val="2800"/>
              <a:buChar char="-"/>
            </a:pPr>
            <a:r>
              <a:rPr lang="en-US" dirty="0"/>
              <a:t>NFR (Non Functional Requirements): Once the User has logged in/registered, the user should be navigated to the Home page with details in less than 3 seconds.</a:t>
            </a:r>
            <a:endParaRPr dirty="0"/>
          </a:p>
        </p:txBody>
      </p:sp>
      <p:sp>
        <p:nvSpPr>
          <p:cNvPr id="869" name="Google Shape;86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end user i should be able to update my basics information.</a:t>
            </a:r>
            <a:endParaRPr dirty="0"/>
          </a:p>
          <a:p>
            <a:pPr marL="914400" lvl="0" indent="-406400" algn="l" rtl="0">
              <a:lnSpc>
                <a:spcPct val="100000"/>
              </a:lnSpc>
              <a:spcBef>
                <a:spcPts val="1000"/>
              </a:spcBef>
              <a:spcAft>
                <a:spcPts val="0"/>
              </a:spcAft>
              <a:buSzPts val="2800"/>
              <a:buChar char="-"/>
            </a:pPr>
            <a:r>
              <a:rPr lang="en-US" dirty="0"/>
              <a:t>Description: As an end user, I want to update my basic information about myself such as name, email, delivery address etc.</a:t>
            </a:r>
            <a:endParaRPr dirty="0"/>
          </a:p>
          <a:p>
            <a:pPr marL="914400" lvl="0" indent="-406400" algn="l" rtl="0">
              <a:lnSpc>
                <a:spcPct val="100000"/>
              </a:lnSpc>
              <a:spcBef>
                <a:spcPts val="1000"/>
              </a:spcBef>
              <a:spcAft>
                <a:spcPts val="0"/>
              </a:spcAft>
              <a:buSzPts val="2800"/>
              <a:buChar char="-"/>
            </a:pPr>
            <a:r>
              <a:rPr lang="en-US" dirty="0"/>
              <a:t>Acceptance: A web page of user’s profile with option of editing details. A prompt list of fields to edit basic details should appear.</a:t>
            </a:r>
            <a:endParaRPr dirty="0"/>
          </a:p>
          <a:p>
            <a:pPr marL="914400" lvl="0" indent="-406400" algn="l" rtl="0">
              <a:lnSpc>
                <a:spcPct val="100000"/>
              </a:lnSpc>
              <a:spcBef>
                <a:spcPts val="1000"/>
              </a:spcBef>
              <a:spcAft>
                <a:spcPts val="0"/>
              </a:spcAft>
              <a:buSzPts val="2800"/>
              <a:buChar char="-"/>
            </a:pPr>
            <a:r>
              <a:rPr lang="en-US" dirty="0"/>
              <a:t>Validations: All the fields should be mandatory to fill.</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0" lvl="0" indent="0" algn="l" rtl="0">
              <a:lnSpc>
                <a:spcPct val="100000"/>
              </a:lnSpc>
              <a:spcBef>
                <a:spcPts val="0"/>
              </a:spcBef>
              <a:spcAft>
                <a:spcPts val="0"/>
              </a:spcAft>
              <a:buSzPts val="1400"/>
              <a:buNone/>
            </a:pPr>
            <a:endParaRPr dirty="0"/>
          </a:p>
        </p:txBody>
      </p:sp>
      <p:sp>
        <p:nvSpPr>
          <p:cNvPr id="879" name="Google Shape;87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end user I should be able to view product details.</a:t>
            </a:r>
            <a:endParaRPr dirty="0"/>
          </a:p>
          <a:p>
            <a:pPr marL="914400" lvl="0" indent="-406400" algn="l" rtl="0">
              <a:lnSpc>
                <a:spcPct val="100000"/>
              </a:lnSpc>
              <a:spcBef>
                <a:spcPts val="1000"/>
              </a:spcBef>
              <a:spcAft>
                <a:spcPts val="0"/>
              </a:spcAft>
              <a:buSzPts val="2800"/>
              <a:buChar char="-"/>
            </a:pPr>
            <a:r>
              <a:rPr lang="en-US" dirty="0"/>
              <a:t>Description: As an end user, I want a page where product images, a video, product material and may be user’s reviews about the product.</a:t>
            </a:r>
            <a:endParaRPr dirty="0"/>
          </a:p>
        </p:txBody>
      </p:sp>
      <p:sp>
        <p:nvSpPr>
          <p:cNvPr id="912" name="Google Shape;912;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end user I should be able to view product details.</a:t>
            </a:r>
            <a:endParaRPr dirty="0"/>
          </a:p>
          <a:p>
            <a:pPr marL="914400" lvl="0" indent="-406400" algn="l" rtl="0">
              <a:lnSpc>
                <a:spcPct val="100000"/>
              </a:lnSpc>
              <a:spcBef>
                <a:spcPts val="1000"/>
              </a:spcBef>
              <a:spcAft>
                <a:spcPts val="0"/>
              </a:spcAft>
              <a:buSzPts val="2800"/>
              <a:buChar char="-"/>
            </a:pPr>
            <a:r>
              <a:rPr lang="en-US" dirty="0"/>
              <a:t>Description: As an end user, I want a page where product images, a video, product material and may be user’s reviews about the product.</a:t>
            </a:r>
            <a:endParaRPr dirty="0"/>
          </a:p>
          <a:p>
            <a:pPr marL="914400" lvl="0" indent="-406400" algn="l" rtl="0">
              <a:lnSpc>
                <a:spcPct val="100000"/>
              </a:lnSpc>
              <a:spcBef>
                <a:spcPts val="1000"/>
              </a:spcBef>
              <a:spcAft>
                <a:spcPts val="0"/>
              </a:spcAft>
              <a:buSzPts val="2800"/>
              <a:buChar char="-"/>
            </a:pPr>
            <a:r>
              <a:rPr lang="en-US" dirty="0"/>
              <a:t>Acceptance Criteria: A web page with two sections, in first one product images and video should be displayed in vertical direction. In the second section, product pricing, material description should be displayed. The user reviews should be under both sections with the latest ones on the top of the list.</a:t>
            </a:r>
            <a:endParaRPr dirty="0"/>
          </a:p>
        </p:txBody>
      </p:sp>
      <p:sp>
        <p:nvSpPr>
          <p:cNvPr id="920" name="Google Shape;92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Summary: As an end user I should be able to view product details.</a:t>
            </a:r>
            <a:endParaRPr dirty="0"/>
          </a:p>
          <a:p>
            <a:pPr marL="914400" lvl="0" indent="-406400" algn="l" rtl="0">
              <a:lnSpc>
                <a:spcPct val="100000"/>
              </a:lnSpc>
              <a:spcBef>
                <a:spcPts val="1000"/>
              </a:spcBef>
              <a:spcAft>
                <a:spcPts val="0"/>
              </a:spcAft>
              <a:buSzPts val="2800"/>
              <a:buChar char="-"/>
            </a:pPr>
            <a:r>
              <a:rPr lang="en-US" dirty="0"/>
              <a:t>Description: As an end user, I want a page where product images, a video, product material and may be user’s reviews about the product.</a:t>
            </a:r>
            <a:endParaRPr dirty="0"/>
          </a:p>
          <a:p>
            <a:pPr marL="914400" lvl="0" indent="-406400" algn="l" rtl="0">
              <a:lnSpc>
                <a:spcPct val="100000"/>
              </a:lnSpc>
              <a:spcBef>
                <a:spcPts val="1000"/>
              </a:spcBef>
              <a:spcAft>
                <a:spcPts val="0"/>
              </a:spcAft>
              <a:buSzPts val="2800"/>
              <a:buChar char="-"/>
            </a:pPr>
            <a:r>
              <a:rPr lang="en-US" dirty="0"/>
              <a:t>Acceptance Criteria: A web page with two sections, in first one product images and video should be displayed in vertical direction. In the second section, product pricing, material description should be displayed. The user reviews should be under both sections with the latest ones on the top of the list.</a:t>
            </a:r>
            <a:endParaRPr dirty="0"/>
          </a:p>
        </p:txBody>
      </p:sp>
      <p:sp>
        <p:nvSpPr>
          <p:cNvPr id="944" name="Google Shape;94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Validations: Availability of product in inventory should be checked before adding it to the order.</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0" lvl="0" indent="0" algn="l" rtl="0">
              <a:lnSpc>
                <a:spcPct val="100000"/>
              </a:lnSpc>
              <a:spcBef>
                <a:spcPts val="100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957" name="Google Shape;95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Description: As an end user, I want a wishlist page where all the wishlisted products for later reference should be displayed.</a:t>
            </a:r>
            <a:endParaRPr dirty="0"/>
          </a:p>
        </p:txBody>
      </p:sp>
      <p:sp>
        <p:nvSpPr>
          <p:cNvPr id="966" name="Google Shape;96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Acceptance Criteria: With every product, an option to add a product to wish list should be displayed as an icon. In the wishlist page, a list of wishlisted products should be displayed in the list form. And an option to add these products into the order.</a:t>
            </a:r>
            <a:endParaRPr dirty="0"/>
          </a:p>
          <a:p>
            <a:pPr marL="914400" lvl="0" indent="-406400" algn="l" rtl="0">
              <a:lnSpc>
                <a:spcPct val="100000"/>
              </a:lnSpc>
              <a:spcBef>
                <a:spcPts val="1000"/>
              </a:spcBef>
              <a:spcAft>
                <a:spcPts val="0"/>
              </a:spcAft>
              <a:buSzPts val="2800"/>
              <a:buChar char="-"/>
            </a:pPr>
            <a:r>
              <a:rPr lang="en-US" dirty="0"/>
              <a:t>Validations: Availability of product in inventory should be checked first before adding the wishlisted products to the order.</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0" lvl="0" indent="0" algn="l" rtl="0">
              <a:lnSpc>
                <a:spcPct val="100000"/>
              </a:lnSpc>
              <a:spcBef>
                <a:spcPts val="100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975" name="Google Shape;97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85" name="Google Shape;48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Description: An end user should be able to view the checkout page where all the products are displayed from the order with payment options.</a:t>
            </a:r>
            <a:endParaRPr dirty="0"/>
          </a:p>
        </p:txBody>
      </p:sp>
      <p:sp>
        <p:nvSpPr>
          <p:cNvPr id="984" name="Google Shape;98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Acceptance Criteria: In the checkout page, there should be two sections. In the first one, all ordered products should display in vertical form. In the second section details of payment should be displayed with the option of selection of payment  mode for the order.</a:t>
            </a:r>
            <a:endParaRPr dirty="0"/>
          </a:p>
          <a:p>
            <a:pPr marL="914400" lvl="0" indent="-406400" algn="l" rtl="0">
              <a:lnSpc>
                <a:spcPct val="100000"/>
              </a:lnSpc>
              <a:spcBef>
                <a:spcPts val="1000"/>
              </a:spcBef>
              <a:spcAft>
                <a:spcPts val="0"/>
              </a:spcAft>
              <a:buSzPts val="2800"/>
              <a:buChar char="-"/>
            </a:pPr>
            <a:r>
              <a:rPr lang="en-US" dirty="0"/>
              <a:t>Validations: Availability of product in inventory and delivery of order to the selected delivery address.</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0" lvl="0" indent="0" algn="l" rtl="0">
              <a:lnSpc>
                <a:spcPct val="100000"/>
              </a:lnSpc>
              <a:spcBef>
                <a:spcPts val="100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998" name="Google Shape;99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0" indent="-406400" algn="l" rtl="0">
              <a:lnSpc>
                <a:spcPct val="100000"/>
              </a:lnSpc>
              <a:spcBef>
                <a:spcPts val="1000"/>
              </a:spcBef>
              <a:spcAft>
                <a:spcPts val="0"/>
              </a:spcAft>
              <a:buSzPts val="2800"/>
              <a:buChar char="-"/>
            </a:pPr>
            <a:r>
              <a:rPr lang="en-US" dirty="0"/>
              <a:t>Description: As an end user, I want a payment review page where payment summary should display with option of change of any detail.</a:t>
            </a:r>
            <a:endParaRPr dirty="0"/>
          </a:p>
          <a:p>
            <a:pPr marL="914400" lvl="0" indent="-406400" algn="l" rtl="0">
              <a:lnSpc>
                <a:spcPct val="100000"/>
              </a:lnSpc>
              <a:spcBef>
                <a:spcPts val="1000"/>
              </a:spcBef>
              <a:spcAft>
                <a:spcPts val="0"/>
              </a:spcAft>
              <a:buSzPts val="2800"/>
              <a:buChar char="-"/>
            </a:pPr>
            <a:r>
              <a:rPr lang="en-US" dirty="0"/>
              <a:t>Acceptance Criteria: In the payment page, there should be a summary of the whole order in vertical form. With the option of change of delivery address and payment mode</a:t>
            </a:r>
            <a:endParaRPr dirty="0"/>
          </a:p>
          <a:p>
            <a:pPr marL="914400" lvl="0" indent="-406400" algn="l" rtl="0">
              <a:lnSpc>
                <a:spcPct val="100000"/>
              </a:lnSpc>
              <a:spcBef>
                <a:spcPts val="1000"/>
              </a:spcBef>
              <a:spcAft>
                <a:spcPts val="0"/>
              </a:spcAft>
              <a:buSzPts val="2800"/>
              <a:buChar char="-"/>
            </a:pPr>
            <a:r>
              <a:rPr lang="en-US" dirty="0"/>
              <a:t>Validations: amount should be validated in case of online mode of payment.</a:t>
            </a:r>
            <a:endParaRPr dirty="0"/>
          </a:p>
          <a:p>
            <a:pPr marL="914400" lvl="0" indent="-406400" algn="l" rtl="0">
              <a:lnSpc>
                <a:spcPct val="100000"/>
              </a:lnSpc>
              <a:spcBef>
                <a:spcPts val="1000"/>
              </a:spcBef>
              <a:spcAft>
                <a:spcPts val="0"/>
              </a:spcAft>
              <a:buSzPts val="2800"/>
              <a:buChar char="-"/>
            </a:pPr>
            <a:r>
              <a:rPr lang="en-US" dirty="0"/>
              <a:t>NFR (Non Functional Requirements): NA</a:t>
            </a:r>
            <a:endParaRPr dirty="0"/>
          </a:p>
          <a:p>
            <a:pPr marL="0" lvl="0" indent="0" algn="l" rtl="0">
              <a:lnSpc>
                <a:spcPct val="100000"/>
              </a:lnSpc>
              <a:spcBef>
                <a:spcPts val="0"/>
              </a:spcBef>
              <a:spcAft>
                <a:spcPts val="0"/>
              </a:spcAft>
              <a:buSzPts val="1400"/>
              <a:buNone/>
            </a:pPr>
            <a:endParaRPr dirty="0"/>
          </a:p>
        </p:txBody>
      </p:sp>
      <p:sp>
        <p:nvSpPr>
          <p:cNvPr id="1022" name="Google Shape;102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JIRA is a project management tool used by agile teams. JIRA uses scrum framework with which software teams can manage the most of complex projects by through collaboration. With JIRA scrum board tool teams can work around their goal and promote iterative, incremental delivery.</a:t>
            </a:r>
            <a:endParaRPr dirty="0"/>
          </a:p>
        </p:txBody>
      </p:sp>
      <p:sp>
        <p:nvSpPr>
          <p:cNvPr id="1033" name="Google Shape;103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After you create your account on JIRA, first thing to do is to create a Project which you wish to manage with Agile</a:t>
            </a:r>
            <a:endParaRPr dirty="0"/>
          </a:p>
          <a:p>
            <a:pPr marL="0" lvl="0" indent="0" algn="l" rtl="0">
              <a:lnSpc>
                <a:spcPct val="100000"/>
              </a:lnSpc>
              <a:spcBef>
                <a:spcPts val="0"/>
              </a:spcBef>
              <a:spcAft>
                <a:spcPts val="0"/>
              </a:spcAft>
              <a:buSzPts val="1400"/>
              <a:buNone/>
            </a:pPr>
            <a:endParaRPr dirty="0"/>
          </a:p>
        </p:txBody>
      </p:sp>
      <p:sp>
        <p:nvSpPr>
          <p:cNvPr id="1038" name="Google Shape;103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After we click on Create Project, we will get 3 different ways to create Project. Lets, use Scrum which is closest to manage project using Agile</a:t>
            </a:r>
            <a:endParaRPr dirty="0"/>
          </a:p>
          <a:p>
            <a:pPr marL="0" lvl="0" indent="0" algn="l" rtl="0">
              <a:lnSpc>
                <a:spcPct val="100000"/>
              </a:lnSpc>
              <a:spcBef>
                <a:spcPts val="0"/>
              </a:spcBef>
              <a:spcAft>
                <a:spcPts val="0"/>
              </a:spcAft>
              <a:buSzPts val="1400"/>
              <a:buNone/>
            </a:pPr>
            <a:endParaRPr dirty="0"/>
          </a:p>
        </p:txBody>
      </p:sp>
      <p:sp>
        <p:nvSpPr>
          <p:cNvPr id="1048" name="Google Shape;104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Let's continue with the Scrum Project theme. With this theme, we will be able to plan and create Sprints for the Project and break down a larger complex project.</a:t>
            </a:r>
            <a:endParaRPr dirty="0"/>
          </a:p>
          <a:p>
            <a:pPr marL="0" lvl="0" indent="0" algn="l" rtl="0">
              <a:lnSpc>
                <a:spcPct val="100000"/>
              </a:lnSpc>
              <a:spcBef>
                <a:spcPts val="0"/>
              </a:spcBef>
              <a:spcAft>
                <a:spcPts val="0"/>
              </a:spcAft>
              <a:buSzPts val="1400"/>
              <a:buNone/>
            </a:pPr>
            <a:endParaRPr dirty="0"/>
          </a:p>
        </p:txBody>
      </p:sp>
      <p:sp>
        <p:nvSpPr>
          <p:cNvPr id="1057" name="Google Shape;1057;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Add the details of your project which includes the name. A key will be auto generated for the Project and can be changed per the requirement.</a:t>
            </a:r>
            <a:endParaRPr dirty="0"/>
          </a:p>
          <a:p>
            <a:pPr marL="0" lvl="0" indent="0" algn="l" rtl="0">
              <a:lnSpc>
                <a:spcPct val="100000"/>
              </a:lnSpc>
              <a:spcBef>
                <a:spcPts val="0"/>
              </a:spcBef>
              <a:spcAft>
                <a:spcPts val="0"/>
              </a:spcAft>
              <a:buSzPts val="1400"/>
              <a:buNone/>
            </a:pPr>
            <a:endParaRPr dirty="0"/>
          </a:p>
        </p:txBody>
      </p:sp>
      <p:sp>
        <p:nvSpPr>
          <p:cNvPr id="1066" name="Google Shape;106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Once, the project is created and added, you will be navigated to the home page with Boards Options. In the Boards we can classify the tasks as ToDo, In Progress and Done. Any custom board can also be added.</a:t>
            </a:r>
            <a:endParaRPr dirty="0"/>
          </a:p>
          <a:p>
            <a:pPr marL="0" lvl="0" indent="0" algn="l" rtl="0">
              <a:lnSpc>
                <a:spcPct val="100000"/>
              </a:lnSpc>
              <a:spcBef>
                <a:spcPts val="0"/>
              </a:spcBef>
              <a:spcAft>
                <a:spcPts val="0"/>
              </a:spcAft>
              <a:buSzPts val="1400"/>
              <a:buNone/>
            </a:pPr>
            <a:endParaRPr dirty="0"/>
          </a:p>
        </p:txBody>
      </p:sp>
      <p:sp>
        <p:nvSpPr>
          <p:cNvPr id="1075" name="Google Shape;107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Next step is to work on creating Epics. In our project we have discussed 2 of the Epics. Firstly to have Admin Dashboard and next one as Web App for End Users. So here we will click on create button on the project home page to get an option to create an issue. </a:t>
            </a:r>
            <a:endParaRPr dirty="0"/>
          </a:p>
          <a:p>
            <a:pPr marL="0" lvl="0" indent="0" algn="l" rtl="0">
              <a:lnSpc>
                <a:spcPct val="100000"/>
              </a:lnSpc>
              <a:spcBef>
                <a:spcPts val="0"/>
              </a:spcBef>
              <a:spcAft>
                <a:spcPts val="0"/>
              </a:spcAft>
              <a:buSzPts val="1400"/>
              <a:buNone/>
            </a:pPr>
            <a:endParaRPr dirty="0"/>
          </a:p>
        </p:txBody>
      </p:sp>
      <p:sp>
        <p:nvSpPr>
          <p:cNvPr id="1087" name="Google Shape;1087;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90" name="Google Shape;4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Issue can be Epic, Story, Task or a Bug. So we will choose Epic and write some brief summary and detailed description for it.</a:t>
            </a:r>
            <a:endParaRPr dirty="0"/>
          </a:p>
          <a:p>
            <a:pPr marL="0" lvl="0" indent="0" algn="l" rtl="0">
              <a:lnSpc>
                <a:spcPct val="100000"/>
              </a:lnSpc>
              <a:spcBef>
                <a:spcPts val="0"/>
              </a:spcBef>
              <a:spcAft>
                <a:spcPts val="0"/>
              </a:spcAft>
              <a:buSzPts val="1400"/>
              <a:buNone/>
            </a:pPr>
            <a:endParaRPr dirty="0"/>
          </a:p>
        </p:txBody>
      </p:sp>
      <p:sp>
        <p:nvSpPr>
          <p:cNvPr id="1096" name="Google Shape;1096;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In the Projects Roadmap option, we will be able to see the added Epics and on selecting the same, its summary and detailed description can be seen.</a:t>
            </a:r>
            <a:endParaRPr dirty="0"/>
          </a:p>
          <a:p>
            <a:pPr marL="0" lvl="0" indent="0" algn="l" rtl="0">
              <a:lnSpc>
                <a:spcPct val="100000"/>
              </a:lnSpc>
              <a:spcBef>
                <a:spcPts val="0"/>
              </a:spcBef>
              <a:spcAft>
                <a:spcPts val="0"/>
              </a:spcAft>
              <a:buSzPts val="1400"/>
              <a:buNone/>
            </a:pPr>
            <a:endParaRPr dirty="0"/>
          </a:p>
        </p:txBody>
      </p:sp>
      <p:sp>
        <p:nvSpPr>
          <p:cNvPr id="1105" name="Google Shape;1105;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ctr" rtl="0">
              <a:lnSpc>
                <a:spcPct val="100000"/>
              </a:lnSpc>
              <a:spcBef>
                <a:spcPts val="0"/>
              </a:spcBef>
              <a:spcAft>
                <a:spcPts val="0"/>
              </a:spcAft>
              <a:buSzPts val="1400"/>
              <a:buNone/>
            </a:pPr>
            <a:r>
              <a:rPr lang="en-US" sz="1200" dirty="0">
                <a:solidFill>
                  <a:srgbClr val="404040"/>
                </a:solidFill>
                <a:latin typeface="Open Sans"/>
                <a:ea typeface="Open Sans"/>
                <a:cs typeface="Open Sans"/>
                <a:sym typeface="Open Sans"/>
              </a:rPr>
              <a:t>Similarly, the user can create an issue type as Story and write complete details in the description section. </a:t>
            </a:r>
            <a:endParaRPr sz="1200" dirty="0">
              <a:solidFill>
                <a:srgbClr val="404040"/>
              </a:solidFill>
              <a:latin typeface="Open Sans"/>
              <a:ea typeface="Open Sans"/>
              <a:cs typeface="Open Sans"/>
              <a:sym typeface="Open Sans"/>
            </a:endParaRPr>
          </a:p>
        </p:txBody>
      </p:sp>
      <p:sp>
        <p:nvSpPr>
          <p:cNvPr id="1115" name="Google Shape;111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While creating story, we will get an option to link it to the Epic in the same form with options for Epics coming in the dropdown.</a:t>
            </a:r>
            <a:endParaRPr dirty="0"/>
          </a:p>
          <a:p>
            <a:pPr marL="0" lvl="0" indent="0" algn="l" rtl="0">
              <a:lnSpc>
                <a:spcPct val="100000"/>
              </a:lnSpc>
              <a:spcBef>
                <a:spcPts val="0"/>
              </a:spcBef>
              <a:spcAft>
                <a:spcPts val="0"/>
              </a:spcAft>
              <a:buSzPts val="1400"/>
              <a:buNone/>
            </a:pPr>
            <a:endParaRPr dirty="0"/>
          </a:p>
        </p:txBody>
      </p:sp>
      <p:sp>
        <p:nvSpPr>
          <p:cNvPr id="1124" name="Google Shape;1124;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After we successfully create the story for the Epic, the same will be listed as a Backlog in the JIRA Project Dashboard. In the Backlog, we can now start writing some technical tasks to be done to implement the User story.</a:t>
            </a:r>
            <a:endParaRPr dirty="0"/>
          </a:p>
          <a:p>
            <a:pPr marL="0" lvl="0" indent="0" algn="l" rtl="0">
              <a:lnSpc>
                <a:spcPct val="100000"/>
              </a:lnSpc>
              <a:spcBef>
                <a:spcPts val="0"/>
              </a:spcBef>
              <a:spcAft>
                <a:spcPts val="0"/>
              </a:spcAft>
              <a:buSzPts val="1400"/>
              <a:buNone/>
            </a:pPr>
            <a:endParaRPr dirty="0"/>
          </a:p>
        </p:txBody>
      </p:sp>
      <p:sp>
        <p:nvSpPr>
          <p:cNvPr id="1133" name="Google Shape;1133;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JIRA, will ask us to create tasks in a great UX manner. Simply keep on creating the tasks and the same can be assigned to the team member.</a:t>
            </a:r>
            <a:endParaRPr dirty="0"/>
          </a:p>
          <a:p>
            <a:pPr marL="0" lvl="0" indent="0" algn="l" rtl="0">
              <a:lnSpc>
                <a:spcPct val="100000"/>
              </a:lnSpc>
              <a:spcBef>
                <a:spcPts val="0"/>
              </a:spcBef>
              <a:spcAft>
                <a:spcPts val="0"/>
              </a:spcAft>
              <a:buSzPts val="1400"/>
              <a:buNone/>
            </a:pPr>
            <a:endParaRPr dirty="0"/>
          </a:p>
        </p:txBody>
      </p:sp>
      <p:sp>
        <p:nvSpPr>
          <p:cNvPr id="1143" name="Google Shape;114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ctr" rtl="0">
              <a:lnSpc>
                <a:spcPct val="100000"/>
              </a:lnSpc>
              <a:spcBef>
                <a:spcPts val="0"/>
              </a:spcBef>
              <a:spcAft>
                <a:spcPts val="0"/>
              </a:spcAft>
              <a:buSzPts val="1400"/>
              <a:buNone/>
            </a:pPr>
            <a:r>
              <a:rPr lang="en-US" sz="1200" dirty="0">
                <a:solidFill>
                  <a:srgbClr val="404040"/>
                </a:solidFill>
                <a:latin typeface="Open Sans"/>
                <a:ea typeface="Open Sans"/>
                <a:cs typeface="Open Sans"/>
                <a:sym typeface="Open Sans"/>
              </a:rPr>
              <a:t>By default a Sprint in the backlog section is displayed by the name Sprint 1, in which tasks can be added and planned.</a:t>
            </a:r>
            <a:endParaRPr dirty="0"/>
          </a:p>
        </p:txBody>
      </p:sp>
      <p:sp>
        <p:nvSpPr>
          <p:cNvPr id="1152" name="Google Shape;115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ctr" rtl="0">
              <a:lnSpc>
                <a:spcPct val="100000"/>
              </a:lnSpc>
              <a:spcBef>
                <a:spcPts val="0"/>
              </a:spcBef>
              <a:spcAft>
                <a:spcPts val="0"/>
              </a:spcAft>
              <a:buSzPts val="1400"/>
              <a:buNone/>
            </a:pPr>
            <a:r>
              <a:rPr lang="en-US" sz="1200" dirty="0">
                <a:solidFill>
                  <a:srgbClr val="404040"/>
                </a:solidFill>
                <a:latin typeface="Open Sans"/>
                <a:ea typeface="Open Sans"/>
                <a:cs typeface="Open Sans"/>
                <a:sym typeface="Open Sans"/>
              </a:rPr>
              <a:t>To start the Sprint, fill in the details regarding name, duration, or customized date range </a:t>
            </a:r>
            <a:br>
              <a:rPr lang="en-US" sz="1200" dirty="0">
                <a:solidFill>
                  <a:srgbClr val="404040"/>
                </a:solidFill>
                <a:latin typeface="Open Sans"/>
                <a:ea typeface="Open Sans"/>
                <a:cs typeface="Open Sans"/>
                <a:sym typeface="Open Sans"/>
              </a:rPr>
            </a:br>
            <a:r>
              <a:rPr lang="en-US" sz="1200" dirty="0">
                <a:solidFill>
                  <a:srgbClr val="404040"/>
                </a:solidFill>
                <a:latin typeface="Open Sans"/>
                <a:ea typeface="Open Sans"/>
                <a:cs typeface="Open Sans"/>
                <a:sym typeface="Open Sans"/>
              </a:rPr>
              <a:t>for the duration. </a:t>
            </a:r>
            <a:endParaRPr sz="1200" dirty="0">
              <a:solidFill>
                <a:srgbClr val="404040"/>
              </a:solidFill>
              <a:latin typeface="Open Sans"/>
              <a:ea typeface="Open Sans"/>
              <a:cs typeface="Open Sans"/>
              <a:sym typeface="Open Sans"/>
            </a:endParaRPr>
          </a:p>
        </p:txBody>
      </p:sp>
      <p:sp>
        <p:nvSpPr>
          <p:cNvPr id="1161" name="Google Shape;1161;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6" name="Google Shape;4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1604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Admin dashboard is our very first project, to begin with. In this project, we will maintain and manage various modules eg listing the products for end-user, managing the users and orders placed by them, etc.</a:t>
            </a:r>
            <a:endParaRPr dirty="0"/>
          </a:p>
        </p:txBody>
      </p:sp>
      <p:sp>
        <p:nvSpPr>
          <p:cNvPr id="1170" name="Google Shape;117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00100" lvl="1" indent="-342900" algn="l" rtl="0">
              <a:lnSpc>
                <a:spcPct val="114000"/>
              </a:lnSpc>
              <a:spcBef>
                <a:spcPts val="0"/>
              </a:spcBef>
              <a:spcAft>
                <a:spcPts val="0"/>
              </a:spcAft>
              <a:buSzPts val="1400"/>
              <a:buNone/>
            </a:pPr>
            <a:r>
              <a:rPr lang="en-US" sz="1200">
                <a:solidFill>
                  <a:srgbClr val="3F3F3F"/>
                </a:solidFill>
                <a:latin typeface="Open Sans"/>
                <a:ea typeface="Open Sans"/>
                <a:cs typeface="Open Sans"/>
                <a:sym typeface="Open Sans"/>
              </a:rPr>
              <a:t>It is a software development company. </a:t>
            </a:r>
            <a:endParaRPr/>
          </a:p>
          <a:p>
            <a:pPr marL="800100" lvl="1" indent="-342900" algn="l" rtl="0">
              <a:lnSpc>
                <a:spcPct val="114000"/>
              </a:lnSpc>
              <a:spcBef>
                <a:spcPts val="0"/>
              </a:spcBef>
              <a:spcAft>
                <a:spcPts val="0"/>
              </a:spcAft>
              <a:buSzPts val="1400"/>
              <a:buNone/>
            </a:pPr>
            <a:r>
              <a:rPr lang="en-US" sz="1200">
                <a:solidFill>
                  <a:srgbClr val="3F3F3F"/>
                </a:solidFill>
                <a:latin typeface="Open Sans"/>
                <a:ea typeface="Open Sans"/>
                <a:cs typeface="Open Sans"/>
                <a:sym typeface="Open Sans"/>
              </a:rPr>
              <a:t>It provides end-end development for e-commerce and other similar sites.   </a:t>
            </a:r>
            <a:endParaRPr/>
          </a:p>
          <a:p>
            <a:pPr marL="0" lvl="0" indent="0" algn="l" rtl="0">
              <a:lnSpc>
                <a:spcPct val="100000"/>
              </a:lnSpc>
              <a:spcBef>
                <a:spcPts val="0"/>
              </a:spcBef>
              <a:spcAft>
                <a:spcPts val="0"/>
              </a:spcAft>
              <a:buSzPts val="1400"/>
              <a:buNone/>
            </a:pPr>
            <a:endParaRPr/>
          </a:p>
        </p:txBody>
      </p:sp>
      <p:sp>
        <p:nvSpPr>
          <p:cNvPr id="495" name="Google Shape;4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200" dirty="0">
                <a:latin typeface="Arial"/>
                <a:ea typeface="Arial"/>
                <a:cs typeface="Arial"/>
                <a:sym typeface="Arial"/>
              </a:rPr>
              <a:t>In order to create a Project with Angular, the very first step is to Install the angular CLI.</a:t>
            </a:r>
            <a:endParaRPr dirty="0"/>
          </a:p>
          <a:p>
            <a:pPr marL="0" lvl="0" indent="0" algn="l" rtl="0">
              <a:lnSpc>
                <a:spcPct val="100000"/>
              </a:lnSpc>
              <a:spcBef>
                <a:spcPts val="0"/>
              </a:spcBef>
              <a:spcAft>
                <a:spcPts val="0"/>
              </a:spcAft>
              <a:buClr>
                <a:schemeClr val="dk1"/>
              </a:buClr>
              <a:buSzPts val="1100"/>
              <a:buFont typeface="Arial"/>
              <a:buNone/>
            </a:pPr>
            <a:endParaRPr sz="2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200" dirty="0">
                <a:latin typeface="Arial"/>
                <a:ea typeface="Arial"/>
                <a:cs typeface="Arial"/>
                <a:sym typeface="Arial"/>
              </a:rPr>
              <a:t>The Angular CLI is a command-line interface tool with which we can  initialize, develop, and maintain Angular applications through command shell</a:t>
            </a:r>
            <a:endParaRPr dirty="0"/>
          </a:p>
          <a:p>
            <a:pPr marL="0" lvl="0" indent="0" algn="l" rtl="0">
              <a:lnSpc>
                <a:spcPct val="100000"/>
              </a:lnSpc>
              <a:spcBef>
                <a:spcPts val="0"/>
              </a:spcBef>
              <a:spcAft>
                <a:spcPts val="0"/>
              </a:spcAft>
              <a:buClr>
                <a:schemeClr val="dk1"/>
              </a:buClr>
              <a:buSzPts val="1100"/>
              <a:buFont typeface="Arial"/>
              <a:buNone/>
            </a:pPr>
            <a:endParaRPr sz="2200" dirty="0">
              <a:latin typeface="Arial"/>
              <a:ea typeface="Arial"/>
              <a:cs typeface="Arial"/>
              <a:sym typeface="Arial"/>
            </a:endParaRPr>
          </a:p>
          <a:p>
            <a:pPr marL="0" lvl="0" indent="0" algn="l" rtl="0">
              <a:lnSpc>
                <a:spcPct val="100000"/>
              </a:lnSpc>
              <a:spcBef>
                <a:spcPts val="0"/>
              </a:spcBef>
              <a:spcAft>
                <a:spcPts val="0"/>
              </a:spcAft>
              <a:buSzPts val="1400"/>
              <a:buNone/>
            </a:pPr>
            <a:endParaRPr sz="2200" dirty="0"/>
          </a:p>
        </p:txBody>
      </p:sp>
      <p:sp>
        <p:nvSpPr>
          <p:cNvPr id="1175" name="Google Shape;117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In order to create a Project with Angular, the very first step is to Install the angular CLI.</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The Angular CLI is a command-line interface tool with which we can  initialize, develop, and maintain Angular applications through command shell</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Some useful commands are as below:</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Command to generate a project</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ng new my-first-project</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Change directory in which your project is created</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cd my-first-project</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Compile and execute the project</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ng serve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To create an angular project use command “ng new Admin-Dashboard”, then enter ‘y’ to enable routing in your project and then select the CSS for styles. You can see, git is initialized by default in the project so as to manage VCS.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We will get the following PROJECT STRUCTURE when we create a new project in Angular</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.editorconfig</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Configuration file for code editors.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.gitignore</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Files which git should ignore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README.md</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 documentation for the introduction of application.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angular.json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CLI configuration defaults for all projects in the workspace, including configuration options for build, serve, and test tools that the CLI uses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package.json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Configures node package manager dependencies that are available to all projects in the workspace. </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package-lock.json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Provides version information for all packages installed into node_modules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src/</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Source files for the project resides.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node_modules/</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node_modules dependencies can be found</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tsconfig.json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typescript configuration for projects in the workspace.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184" name="Google Shape;1184;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To create an angular project use command “ng new Admin-Dashboard”, then enter ‘y’ to enable routing in your project and then select the CSS for styles. You can see, git is initialized by default in the project so as to manage VCS.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192" name="Google Shape;119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We will get the following PROJECT STRUCTURE when we create a new project in Angular</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.editorconfig</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Configuration file for code editors.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.gitignore</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Files which git should ignore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README.md</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 documentation for the introduction of application.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err="1">
                <a:latin typeface="Arial"/>
                <a:ea typeface="Arial"/>
                <a:cs typeface="Arial"/>
                <a:sym typeface="Arial"/>
              </a:rPr>
              <a:t>angular.json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CLI configuration defaults for all projects in the workspace, including configuration options for build, serve, and test tools that the CLI uses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err="1">
                <a:latin typeface="Arial"/>
                <a:ea typeface="Arial"/>
                <a:cs typeface="Arial"/>
                <a:sym typeface="Arial"/>
              </a:rPr>
              <a:t>package.json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Configures node package manager dependencies that are available to all projects in the workspace. </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package-</a:t>
            </a:r>
            <a:r>
              <a:rPr lang="en-US" sz="1200" b="1" dirty="0" err="1">
                <a:latin typeface="Arial"/>
                <a:ea typeface="Arial"/>
                <a:cs typeface="Arial"/>
                <a:sym typeface="Arial"/>
              </a:rPr>
              <a:t>lock.json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Provides version information for all packages installed into </a:t>
            </a:r>
            <a:r>
              <a:rPr lang="en-US" sz="1200" dirty="0" err="1">
                <a:latin typeface="Arial"/>
                <a:ea typeface="Arial"/>
                <a:cs typeface="Arial"/>
                <a:sym typeface="Arial"/>
              </a:rPr>
              <a:t>node_modules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src/</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Source files for the project resides.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err="1">
                <a:latin typeface="Arial"/>
                <a:ea typeface="Arial"/>
                <a:cs typeface="Arial"/>
                <a:sym typeface="Arial"/>
              </a:rPr>
              <a:t>node_modules</a:t>
            </a:r>
            <a:r>
              <a:rPr lang="en-US" sz="1200" b="1" dirty="0">
                <a:latin typeface="Arial"/>
                <a:ea typeface="Arial"/>
                <a:cs typeface="Arial"/>
                <a:sym typeface="Arial"/>
              </a:rPr>
              <a:t>/</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a:t>
            </a:r>
            <a:r>
              <a:rPr lang="en-US" sz="1200" dirty="0" err="1">
                <a:latin typeface="Arial"/>
                <a:ea typeface="Arial"/>
                <a:cs typeface="Arial"/>
                <a:sym typeface="Arial"/>
              </a:rPr>
              <a:t>node_modules</a:t>
            </a:r>
            <a:r>
              <a:rPr lang="en-US" sz="1200" dirty="0">
                <a:latin typeface="Arial"/>
                <a:ea typeface="Arial"/>
                <a:cs typeface="Arial"/>
                <a:sym typeface="Arial"/>
              </a:rPr>
              <a:t> dependencies can be found</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err="1">
                <a:latin typeface="Arial"/>
                <a:ea typeface="Arial"/>
                <a:cs typeface="Arial"/>
                <a:sym typeface="Arial"/>
              </a:rPr>
              <a:t>tsconfig.json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typescript configuration for projects in the workspace.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207" name="Google Shape;120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We will get the following PROJECT STRUCTURE when we create a new project in Angular</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.editorconfig</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Configuration file for code editors.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.gitignore</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Files which git should ignore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README.md</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 documentation for the introduction of application.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angular.json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CLI configuration defaults for all projects in the workspace, including configuration options for build, serve, and test tools that the CLI uses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package.json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Configures node package manager dependencies that are available to all projects in the workspace. </a:t>
            </a:r>
            <a:endParaRPr dirty="0"/>
          </a:p>
          <a:p>
            <a:pPr marL="0" lvl="0" indent="0" algn="l" rtl="0">
              <a:lnSpc>
                <a:spcPct val="100000"/>
              </a:lnSpc>
              <a:spcBef>
                <a:spcPts val="0"/>
              </a:spcBef>
              <a:spcAft>
                <a:spcPts val="0"/>
              </a:spcAft>
              <a:buSzPts val="1400"/>
              <a:buNone/>
            </a:pPr>
            <a:endParaRPr dirty="0"/>
          </a:p>
        </p:txBody>
      </p:sp>
      <p:sp>
        <p:nvSpPr>
          <p:cNvPr id="1218" name="Google Shape;121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package-lock.json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Provides version information for all packages installed into node_modules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src/</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Source files for the project resides.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node_modules/</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Directory where node_modules dependencies can be found</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b="1" dirty="0">
                <a:latin typeface="Arial"/>
                <a:ea typeface="Arial"/>
                <a:cs typeface="Arial"/>
                <a:sym typeface="Arial"/>
              </a:rPr>
              <a:t>tsconfig.json</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typescript configuration for projects in the workspace.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225" name="Google Shape;1225;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2" name="Google Shape;1232;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Authentication module will include validation and authorization of users who will access the web admin dashboard</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237" name="Google Shape;123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Components are the main building block for Angular applications. Each component consists of:</a:t>
            </a:r>
            <a:endParaRPr dirty="0"/>
          </a:p>
          <a:p>
            <a:pPr marL="457200" lvl="0" indent="-298450" algn="l" rtl="0">
              <a:lnSpc>
                <a:spcPct val="100000"/>
              </a:lnSpc>
              <a:spcBef>
                <a:spcPts val="0"/>
              </a:spcBef>
              <a:spcAft>
                <a:spcPts val="0"/>
              </a:spcAft>
              <a:buClr>
                <a:schemeClr val="dk1"/>
              </a:buClr>
              <a:buSzPts val="1100"/>
              <a:buChar char="●"/>
            </a:pPr>
            <a:r>
              <a:rPr lang="en-US" sz="1200" dirty="0">
                <a:latin typeface="Arial"/>
                <a:ea typeface="Arial"/>
                <a:cs typeface="Arial"/>
                <a:sym typeface="Arial"/>
              </a:rPr>
              <a:t>An HTML template that declares what renders on the page</a:t>
            </a:r>
            <a:endParaRPr dirty="0"/>
          </a:p>
          <a:p>
            <a:pPr marL="457200" lvl="0" indent="-298450" algn="l" rtl="0">
              <a:lnSpc>
                <a:spcPct val="100000"/>
              </a:lnSpc>
              <a:spcBef>
                <a:spcPts val="0"/>
              </a:spcBef>
              <a:spcAft>
                <a:spcPts val="0"/>
              </a:spcAft>
              <a:buClr>
                <a:schemeClr val="dk1"/>
              </a:buClr>
              <a:buSzPts val="1100"/>
              <a:buChar char="●"/>
            </a:pPr>
            <a:r>
              <a:rPr lang="en-US" sz="1200" dirty="0">
                <a:latin typeface="Arial"/>
                <a:ea typeface="Arial"/>
                <a:cs typeface="Arial"/>
                <a:sym typeface="Arial"/>
              </a:rPr>
              <a:t>A Typescript class that defines behavior</a:t>
            </a:r>
            <a:endParaRPr dirty="0"/>
          </a:p>
          <a:p>
            <a:pPr marL="457200" lvl="0" indent="-298450" algn="l" rtl="0">
              <a:lnSpc>
                <a:spcPct val="100000"/>
              </a:lnSpc>
              <a:spcBef>
                <a:spcPts val="0"/>
              </a:spcBef>
              <a:spcAft>
                <a:spcPts val="0"/>
              </a:spcAft>
              <a:buClr>
                <a:schemeClr val="dk1"/>
              </a:buClr>
              <a:buSzPts val="1100"/>
              <a:buChar char="●"/>
            </a:pPr>
            <a:r>
              <a:rPr lang="en-US" sz="1200" dirty="0">
                <a:latin typeface="Arial"/>
                <a:ea typeface="Arial"/>
                <a:cs typeface="Arial"/>
                <a:sym typeface="Arial"/>
              </a:rPr>
              <a:t>A CSS selector that defines how the component is used in a template</a:t>
            </a:r>
            <a:endParaRPr dirty="0"/>
          </a:p>
          <a:p>
            <a:pPr marL="457200" lvl="0" indent="-298450" algn="l" rtl="0">
              <a:lnSpc>
                <a:spcPct val="100000"/>
              </a:lnSpc>
              <a:spcBef>
                <a:spcPts val="0"/>
              </a:spcBef>
              <a:spcAft>
                <a:spcPts val="0"/>
              </a:spcAft>
              <a:buClr>
                <a:schemeClr val="dk1"/>
              </a:buClr>
              <a:buSzPts val="1100"/>
              <a:buChar char="●"/>
            </a:pPr>
            <a:r>
              <a:rPr lang="en-US" sz="1200" dirty="0">
                <a:latin typeface="Arial"/>
                <a:ea typeface="Arial"/>
                <a:cs typeface="Arial"/>
                <a:sym typeface="Arial"/>
              </a:rPr>
              <a:t>Optionally, CSS styles applied to the template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Moving forward, we will now generate the components needed for the Admin Dashboard as per the User Stories in Agile.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270" name="Google Shape;1270;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Open project in the terminal, then use command “ng generate component auth”, this will generate four files :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auth.component.spec.ts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auth.component.ts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And automatically the app.module.ts file will have the component definitions added.</a:t>
            </a:r>
            <a:endParaRPr dirty="0"/>
          </a:p>
          <a:p>
            <a:pPr marL="4572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285" name="Google Shape;128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Mr. Mark requests Mr. Bob to design a web page in which user can find all his requirements at one place for easy access. </a:t>
            </a:r>
            <a:endParaRPr/>
          </a:p>
          <a:p>
            <a:pPr marL="0" lvl="0" indent="0" algn="l" rtl="0">
              <a:lnSpc>
                <a:spcPct val="100000"/>
              </a:lnSpc>
              <a:spcBef>
                <a:spcPts val="0"/>
              </a:spcBef>
              <a:spcAft>
                <a:spcPts val="0"/>
              </a:spcAft>
              <a:buSzPts val="1400"/>
              <a:buNone/>
            </a:pPr>
            <a:endParaRPr/>
          </a:p>
        </p:txBody>
      </p:sp>
      <p:sp>
        <p:nvSpPr>
          <p:cNvPr id="501" name="Google Shape;5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Clr>
                <a:schemeClr val="dk1"/>
              </a:buClr>
              <a:buSzPts val="1100"/>
              <a:buFont typeface="Arial"/>
              <a:buNone/>
            </a:pPr>
            <a:r>
              <a:rPr lang="en-US" sz="1050" dirty="0">
                <a:solidFill>
                  <a:srgbClr val="232629"/>
                </a:solidFill>
                <a:highlight>
                  <a:schemeClr val="lt1"/>
                </a:highlight>
                <a:latin typeface="Arial"/>
                <a:ea typeface="Arial"/>
                <a:cs typeface="Arial"/>
                <a:sym typeface="Arial"/>
              </a:rPr>
              <a:t>AuthGuard</a:t>
            </a:r>
            <a:r>
              <a:rPr lang="en-US" sz="1400" dirty="0">
                <a:solidFill>
                  <a:srgbClr val="232629"/>
                </a:solidFill>
                <a:highlight>
                  <a:schemeClr val="lt1"/>
                </a:highlight>
                <a:latin typeface="Arial"/>
                <a:ea typeface="Arial"/>
                <a:cs typeface="Arial"/>
                <a:sym typeface="Arial"/>
              </a:rPr>
              <a:t> is a class which implements the interface </a:t>
            </a:r>
            <a:r>
              <a:rPr lang="en-US" sz="1050" dirty="0">
                <a:solidFill>
                  <a:srgbClr val="232629"/>
                </a:solidFill>
                <a:highlight>
                  <a:schemeClr val="lt1"/>
                </a:highlight>
                <a:latin typeface="Arial"/>
                <a:ea typeface="Arial"/>
                <a:cs typeface="Arial"/>
                <a:sym typeface="Arial"/>
              </a:rPr>
              <a:t>CanActivate</a:t>
            </a:r>
            <a:r>
              <a:rPr lang="en-US" sz="1400" dirty="0">
                <a:solidFill>
                  <a:srgbClr val="232629"/>
                </a:solidFill>
                <a:highlight>
                  <a:schemeClr val="lt1"/>
                </a:highlight>
                <a:latin typeface="Arial"/>
                <a:ea typeface="Arial"/>
                <a:cs typeface="Arial"/>
                <a:sym typeface="Arial"/>
              </a:rPr>
              <a:t>, to decide whether the user has access/permission to view specific </a:t>
            </a:r>
            <a:r>
              <a:rPr lang="en-US" sz="1050" dirty="0">
                <a:solidFill>
                  <a:srgbClr val="232629"/>
                </a:solidFill>
                <a:highlight>
                  <a:schemeClr val="lt1"/>
                </a:highlight>
                <a:latin typeface="Arial"/>
                <a:ea typeface="Arial"/>
                <a:cs typeface="Arial"/>
                <a:sym typeface="Arial"/>
              </a:rPr>
              <a:t>page / route / path</a:t>
            </a:r>
            <a:r>
              <a:rPr lang="en-US" sz="1400" dirty="0">
                <a:solidFill>
                  <a:srgbClr val="232629"/>
                </a:solidFill>
                <a:highlight>
                  <a:schemeClr val="lt1"/>
                </a:highlight>
                <a:latin typeface="Arial"/>
                <a:ea typeface="Arial"/>
                <a:cs typeface="Arial"/>
                <a:sym typeface="Arial"/>
              </a:rPr>
              <a:t> in the application or not.</a:t>
            </a:r>
            <a:endParaRPr dirty="0"/>
          </a:p>
          <a:p>
            <a:pPr marL="0" marR="152400" lvl="0" indent="0" algn="l" rtl="0">
              <a:lnSpc>
                <a:spcPct val="115000"/>
              </a:lnSpc>
              <a:spcBef>
                <a:spcPts val="1200"/>
              </a:spcBef>
              <a:spcAft>
                <a:spcPts val="0"/>
              </a:spcAft>
              <a:buClr>
                <a:schemeClr val="dk1"/>
              </a:buClr>
              <a:buSzPts val="1100"/>
              <a:buFont typeface="Arial"/>
              <a:buNone/>
            </a:pPr>
            <a:r>
              <a:rPr lang="en-US" sz="1400" dirty="0">
                <a:solidFill>
                  <a:srgbClr val="232629"/>
                </a:solidFill>
                <a:highlight>
                  <a:schemeClr val="lt1"/>
                </a:highlight>
                <a:latin typeface="Arial"/>
                <a:ea typeface="Arial"/>
                <a:cs typeface="Arial"/>
                <a:sym typeface="Arial"/>
              </a:rPr>
              <a:t>So, for the admin dashboard, let us generate the same.</a:t>
            </a:r>
            <a:endParaRPr dirty="0"/>
          </a:p>
          <a:p>
            <a:pPr marL="0" lvl="0" indent="0" algn="l" rtl="0">
              <a:lnSpc>
                <a:spcPct val="100000"/>
              </a:lnSpc>
              <a:spcBef>
                <a:spcPts val="1200"/>
              </a:spcBef>
              <a:spcAft>
                <a:spcPts val="0"/>
              </a:spcAft>
              <a:buClr>
                <a:schemeClr val="dk1"/>
              </a:buClr>
              <a:buSzPts val="1100"/>
              <a:buFont typeface="Arial"/>
              <a:buNone/>
            </a:pPr>
            <a:r>
              <a:rPr lang="en-US" sz="1200" dirty="0">
                <a:latin typeface="Arial"/>
                <a:ea typeface="Arial"/>
                <a:cs typeface="Arial"/>
                <a:sym typeface="Arial"/>
              </a:rPr>
              <a:t>Generate auth guard in auth folder using command “ng generate guard auth/auth”, then select CanActivate interface to implement in this guard. This will generate two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auth.guard.spec.ts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auth.guard.ts</a:t>
            </a: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304" name="Google Shape;130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Clr>
                <a:schemeClr val="dk1"/>
              </a:buClr>
              <a:buSzPts val="1100"/>
              <a:buFont typeface="Arial"/>
              <a:buNone/>
            </a:pPr>
            <a:r>
              <a:rPr lang="en-US" sz="1050" dirty="0">
                <a:solidFill>
                  <a:srgbClr val="232629"/>
                </a:solidFill>
                <a:highlight>
                  <a:schemeClr val="lt1"/>
                </a:highlight>
                <a:latin typeface="Arial"/>
                <a:ea typeface="Arial"/>
                <a:cs typeface="Arial"/>
                <a:sym typeface="Arial"/>
              </a:rPr>
              <a:t>AuthGuard</a:t>
            </a:r>
            <a:r>
              <a:rPr lang="en-US" sz="1400" dirty="0">
                <a:solidFill>
                  <a:srgbClr val="232629"/>
                </a:solidFill>
                <a:highlight>
                  <a:schemeClr val="lt1"/>
                </a:highlight>
                <a:latin typeface="Arial"/>
                <a:ea typeface="Arial"/>
                <a:cs typeface="Arial"/>
                <a:sym typeface="Arial"/>
              </a:rPr>
              <a:t> is a class which implements the interface </a:t>
            </a:r>
            <a:r>
              <a:rPr lang="en-US" sz="1050" dirty="0">
                <a:solidFill>
                  <a:srgbClr val="232629"/>
                </a:solidFill>
                <a:highlight>
                  <a:schemeClr val="lt1"/>
                </a:highlight>
                <a:latin typeface="Arial"/>
                <a:ea typeface="Arial"/>
                <a:cs typeface="Arial"/>
                <a:sym typeface="Arial"/>
              </a:rPr>
              <a:t>CanActivate</a:t>
            </a:r>
            <a:r>
              <a:rPr lang="en-US" sz="1400" dirty="0">
                <a:solidFill>
                  <a:srgbClr val="232629"/>
                </a:solidFill>
                <a:highlight>
                  <a:schemeClr val="lt1"/>
                </a:highlight>
                <a:latin typeface="Arial"/>
                <a:ea typeface="Arial"/>
                <a:cs typeface="Arial"/>
                <a:sym typeface="Arial"/>
              </a:rPr>
              <a:t>, to decide whether the user has access/permission to view specific </a:t>
            </a:r>
            <a:r>
              <a:rPr lang="en-US" sz="1050" dirty="0">
                <a:solidFill>
                  <a:srgbClr val="232629"/>
                </a:solidFill>
                <a:highlight>
                  <a:schemeClr val="lt1"/>
                </a:highlight>
                <a:latin typeface="Arial"/>
                <a:ea typeface="Arial"/>
                <a:cs typeface="Arial"/>
                <a:sym typeface="Arial"/>
              </a:rPr>
              <a:t>page / route / path</a:t>
            </a:r>
            <a:r>
              <a:rPr lang="en-US" sz="1400" dirty="0">
                <a:solidFill>
                  <a:srgbClr val="232629"/>
                </a:solidFill>
                <a:highlight>
                  <a:schemeClr val="lt1"/>
                </a:highlight>
                <a:latin typeface="Arial"/>
                <a:ea typeface="Arial"/>
                <a:cs typeface="Arial"/>
                <a:sym typeface="Arial"/>
              </a:rPr>
              <a:t> in the application or not.</a:t>
            </a:r>
            <a:endParaRPr dirty="0"/>
          </a:p>
          <a:p>
            <a:pPr marL="0" marR="152400" lvl="0" indent="0" algn="l" rtl="0">
              <a:lnSpc>
                <a:spcPct val="115000"/>
              </a:lnSpc>
              <a:spcBef>
                <a:spcPts val="1200"/>
              </a:spcBef>
              <a:spcAft>
                <a:spcPts val="0"/>
              </a:spcAft>
              <a:buClr>
                <a:schemeClr val="dk1"/>
              </a:buClr>
              <a:buSzPts val="1100"/>
              <a:buFont typeface="Arial"/>
              <a:buNone/>
            </a:pPr>
            <a:r>
              <a:rPr lang="en-US" sz="1400" dirty="0">
                <a:solidFill>
                  <a:srgbClr val="232629"/>
                </a:solidFill>
                <a:highlight>
                  <a:schemeClr val="lt1"/>
                </a:highlight>
                <a:latin typeface="Arial"/>
                <a:ea typeface="Arial"/>
                <a:cs typeface="Arial"/>
                <a:sym typeface="Arial"/>
              </a:rPr>
              <a:t>So, for the admin dashboard, let us generate the same.</a:t>
            </a:r>
            <a:endParaRPr dirty="0"/>
          </a:p>
          <a:p>
            <a:pPr marL="0" lvl="0" indent="0" algn="l" rtl="0">
              <a:lnSpc>
                <a:spcPct val="100000"/>
              </a:lnSpc>
              <a:spcBef>
                <a:spcPts val="1200"/>
              </a:spcBef>
              <a:spcAft>
                <a:spcPts val="0"/>
              </a:spcAft>
              <a:buClr>
                <a:schemeClr val="dk1"/>
              </a:buClr>
              <a:buSzPts val="1100"/>
              <a:buFont typeface="Arial"/>
              <a:buNone/>
            </a:pPr>
            <a:r>
              <a:rPr lang="en-US" sz="1200" dirty="0">
                <a:latin typeface="Arial"/>
                <a:ea typeface="Arial"/>
                <a:cs typeface="Arial"/>
                <a:sym typeface="Arial"/>
              </a:rPr>
              <a:t>Generate auth guard in auth folder using command “ng generate guard auth/auth”, then select CanActivate interface to implement in this guard. This will generate two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auth.guard.spec.ts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auth.guard.ts</a:t>
            </a: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323" name="Google Shape;1323;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For the successful implementation we will also add up Auth Service in our Project. </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auth service in auth folder using command “ng generate service auth/auth”, this will generate two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auth.service.spec.ts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auth.service.ts</a:t>
            </a: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sz="1050" dirty="0">
              <a:solidFill>
                <a:srgbClr val="232629"/>
              </a:solidFill>
              <a:highlight>
                <a:schemeClr val="lt1"/>
              </a:highlight>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337" name="Google Shape;133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53" name="Google Shape;1353;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Product Module includes the Product management. As an admin user we will implement the functionalities to manage products. </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pricing option, </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Discount applicable.</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Material Description.</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Size information, </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Quantity available.</a:t>
            </a:r>
            <a:endParaRPr dirty="0"/>
          </a:p>
          <a:p>
            <a:pPr marL="13716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Product Images.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358" name="Google Shape;1358;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product-list component in products folder using command “ng generate component products/productList”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product-list.component.css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product-list.component.html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a:t>
            </a:r>
            <a:r>
              <a:rPr lang="en-US" sz="1200" dirty="0" err="1">
                <a:latin typeface="Arial"/>
                <a:ea typeface="Arial"/>
                <a:cs typeface="Arial"/>
                <a:sym typeface="Arial"/>
              </a:rPr>
              <a:t>list.component..ts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product-list.component.spec.ts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372" name="Google Shape;137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In order to view the products, we will generate product-list component in products folder using command “ng generate component products/productView” , this will generate 3 files: </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product-view.component.css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product-view.component.html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product-view.component..ts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product-view.component.spec.ts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388" name="Google Shape;1388;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04" name="Google Shape;1404;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users component using command “ng generate component users”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users.component.css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users.component.html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users.component..ts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users.component.spec.ts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409" name="Google Shape;140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25" name="Google Shape;142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He thinks for a while and begins to search for technologies which can him to build this web page. </a:t>
            </a:r>
            <a:endParaRPr/>
          </a:p>
          <a:p>
            <a:pPr marL="0" lvl="0" indent="0" algn="l" rtl="0">
              <a:lnSpc>
                <a:spcPct val="100000"/>
              </a:lnSpc>
              <a:spcBef>
                <a:spcPts val="0"/>
              </a:spcBef>
              <a:spcAft>
                <a:spcPts val="0"/>
              </a:spcAft>
              <a:buSzPts val="1400"/>
              <a:buNone/>
            </a:pPr>
            <a:endParaRPr/>
          </a:p>
        </p:txBody>
      </p:sp>
      <p:sp>
        <p:nvSpPr>
          <p:cNvPr id="510" name="Google Shape;5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The admin dashboard must have insights on the Orders placed by End Users from their web app. Few of the details which would be required includes:</a:t>
            </a:r>
            <a:endParaRPr dirty="0"/>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View order details which will include products and their quantity. Check Availability of products in order and if not then a way to notify the user accordingly either manually or by algorithmic approach</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SzPts val="1400"/>
              <a:buNone/>
            </a:pPr>
            <a:endParaRPr sz="1100" dirty="0"/>
          </a:p>
        </p:txBody>
      </p:sp>
      <p:sp>
        <p:nvSpPr>
          <p:cNvPr id="1430" name="Google Shape;1430;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So lets generate product View orders component using command “ng generate component orders”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orders.component.css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orders.component.html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orders.component..ts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orders.component.spec.ts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441" name="Google Shape;144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57" name="Google Shape;1457;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Admin must have the data for the transactions associated to the Order, when user places the same.</a:t>
            </a:r>
            <a:endParaRPr dirty="0"/>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Admin must be able to Manage payments, payment rejections, Partial processing etc.</a:t>
            </a:r>
            <a:endParaRPr dirty="0"/>
          </a:p>
        </p:txBody>
      </p:sp>
      <p:sp>
        <p:nvSpPr>
          <p:cNvPr id="1462" name="Google Shape;1462;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users payment using command “ng generate component payment”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472" name="Google Shape;1472;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 component's job is to enable the user experience and nothing more.  Services in Angular increase modularity and reusability. By separating a component's view-related functionality from other kinds of processing, you can make your component classes lean and efficient.</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We will also use Payment Service for this module.</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To generate payment service in payment folder using command “ng generate service payment/payment”, this will generate two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payment.service.spec.ts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payment.service.ts</a:t>
            </a: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488" name="Google Shape;1488;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05" name="Google Shape;1505;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In the Shipment module of Admin Dashboard, we will show the  list of orders which are ready for shipment. Here we will implement the management of orders transition from warehouse to user’s door step for an example.</a:t>
            </a:r>
            <a:endParaRPr dirty="0"/>
          </a:p>
          <a:p>
            <a:pPr marL="0" lvl="0" indent="0" algn="l" rtl="0">
              <a:lnSpc>
                <a:spcPct val="115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latin typeface="Arial"/>
                <a:ea typeface="Arial"/>
                <a:cs typeface="Arial"/>
                <a:sym typeface="Arial"/>
              </a:rPr>
              <a:t>With various details of shipment like dispatch date, expected delivery date and current location of order package we will update the order details and notify the Customer.</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SzPts val="1400"/>
              <a:buNone/>
            </a:pPr>
            <a:endParaRPr sz="1100" dirty="0"/>
          </a:p>
        </p:txBody>
      </p:sp>
      <p:sp>
        <p:nvSpPr>
          <p:cNvPr id="1510" name="Google Shape;1510;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users payment using command “ng generate component payment”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521" name="Google Shape;1521;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Generate users payment using command “ng generate component payment” , this will generate 3 files: </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payment.component.css</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payment.component.html</a:t>
            </a:r>
            <a:endParaRPr dirty="0"/>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payment.component..ts</a:t>
            </a:r>
            <a:endParaRPr sz="1200" dirty="0">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AutoNum type="arabicPeriod"/>
            </a:pPr>
            <a:r>
              <a:rPr lang="en-US" sz="1200" dirty="0">
                <a:latin typeface="Arial"/>
                <a:ea typeface="Arial"/>
                <a:cs typeface="Arial"/>
                <a:sym typeface="Arial"/>
              </a:rPr>
              <a:t>payment.component.spec.ts</a:t>
            </a: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app.module.ts file will be updated for the component definition</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91440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537" name="Google Shape;1537;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latin typeface="Arial"/>
                <a:ea typeface="Arial"/>
                <a:cs typeface="Arial"/>
                <a:sym typeface="Arial"/>
              </a:rPr>
              <a:t>Finally, let us build our project and see if everything works fine.</a:t>
            </a:r>
            <a:endParaRPr dirty="0"/>
          </a:p>
          <a:p>
            <a:pPr marL="0" lvl="0" indent="0" algn="l" rtl="0">
              <a:lnSpc>
                <a:spcPct val="100000"/>
              </a:lnSpc>
              <a:spcBef>
                <a:spcPts val="0"/>
              </a:spcBef>
              <a:spcAft>
                <a:spcPts val="0"/>
              </a:spcAft>
              <a:buSzPts val="1400"/>
              <a:buNone/>
            </a:pPr>
            <a:r>
              <a:rPr lang="en-US" sz="1200" dirty="0">
                <a:latin typeface="Arial"/>
                <a:ea typeface="Arial"/>
                <a:cs typeface="Arial"/>
                <a:sym typeface="Arial"/>
              </a:rPr>
              <a:t>To build the project we will simply execute </a:t>
            </a:r>
            <a:r>
              <a:rPr lang="en-US" sz="1200" b="1" dirty="0">
                <a:latin typeface="Arial"/>
                <a:ea typeface="Arial"/>
                <a:cs typeface="Arial"/>
                <a:sym typeface="Arial"/>
              </a:rPr>
              <a:t>npm run build</a:t>
            </a:r>
            <a:endParaRPr dirty="0"/>
          </a:p>
          <a:p>
            <a:pPr marL="0" lvl="0" indent="0" algn="l" rtl="0">
              <a:lnSpc>
                <a:spcPct val="100000"/>
              </a:lnSpc>
              <a:spcBef>
                <a:spcPts val="0"/>
              </a:spcBef>
              <a:spcAft>
                <a:spcPts val="0"/>
              </a:spcAft>
              <a:buSzPts val="1400"/>
              <a:buNone/>
            </a:pPr>
            <a:endParaRPr sz="1200" b="1" dirty="0">
              <a:latin typeface="Arial"/>
              <a:ea typeface="Arial"/>
              <a:cs typeface="Arial"/>
              <a:sym typeface="Arial"/>
            </a:endParaRPr>
          </a:p>
          <a:p>
            <a:pPr marL="0" lvl="0" indent="0" algn="l" rtl="0">
              <a:lnSpc>
                <a:spcPct val="100000"/>
              </a:lnSpc>
              <a:spcBef>
                <a:spcPts val="0"/>
              </a:spcBef>
              <a:spcAft>
                <a:spcPts val="0"/>
              </a:spcAft>
              <a:buSzPts val="1400"/>
              <a:buNone/>
            </a:pPr>
            <a:r>
              <a:rPr lang="en-US" sz="1200" b="1" dirty="0">
                <a:latin typeface="Arial"/>
                <a:ea typeface="Arial"/>
                <a:cs typeface="Arial"/>
                <a:sym typeface="Arial"/>
              </a:rPr>
              <a:t>To test the output on the localhost</a:t>
            </a:r>
            <a:endParaRPr dirty="0"/>
          </a:p>
          <a:p>
            <a:pPr marL="0" lvl="0" indent="0" algn="l" rtl="0">
              <a:lnSpc>
                <a:spcPct val="100000"/>
              </a:lnSpc>
              <a:spcBef>
                <a:spcPts val="0"/>
              </a:spcBef>
              <a:spcAft>
                <a:spcPts val="0"/>
              </a:spcAft>
              <a:buSzPts val="1400"/>
              <a:buNone/>
            </a:pPr>
            <a:r>
              <a:rPr lang="en-US" sz="1200" b="1" dirty="0">
                <a:latin typeface="Arial"/>
                <a:ea typeface="Arial"/>
                <a:cs typeface="Arial"/>
                <a:sym typeface="Arial"/>
              </a:rPr>
              <a:t>You can use </a:t>
            </a:r>
            <a:endParaRPr dirty="0"/>
          </a:p>
          <a:p>
            <a:pPr marL="0" lvl="0" indent="0" algn="l" rtl="0">
              <a:lnSpc>
                <a:spcPct val="100000"/>
              </a:lnSpc>
              <a:spcBef>
                <a:spcPts val="0"/>
              </a:spcBef>
              <a:spcAft>
                <a:spcPts val="0"/>
              </a:spcAft>
              <a:buSzPts val="1400"/>
              <a:buNone/>
            </a:pPr>
            <a:r>
              <a:rPr lang="en-US" sz="1200" b="1" dirty="0">
                <a:latin typeface="Arial"/>
                <a:ea typeface="Arial"/>
                <a:cs typeface="Arial"/>
                <a:sym typeface="Arial"/>
              </a:rPr>
              <a:t>&gt; ng serve -o</a:t>
            </a:r>
            <a:endParaRPr dirty="0"/>
          </a:p>
          <a:p>
            <a:pPr marL="0" lvl="0" indent="0" algn="l" rtl="0">
              <a:lnSpc>
                <a:spcPct val="100000"/>
              </a:lnSpc>
              <a:spcBef>
                <a:spcPts val="0"/>
              </a:spcBef>
              <a:spcAft>
                <a:spcPts val="0"/>
              </a:spcAft>
              <a:buSzPts val="1400"/>
              <a:buNone/>
            </a:pPr>
            <a:endParaRPr sz="1200" b="1" dirty="0">
              <a:latin typeface="Arial"/>
              <a:ea typeface="Arial"/>
              <a:cs typeface="Arial"/>
              <a:sym typeface="Arial"/>
            </a:endParaRPr>
          </a:p>
          <a:p>
            <a:pPr marL="0" lvl="0" indent="0" algn="l" rtl="0">
              <a:lnSpc>
                <a:spcPct val="100000"/>
              </a:lnSpc>
              <a:spcBef>
                <a:spcPts val="0"/>
              </a:spcBef>
              <a:spcAft>
                <a:spcPts val="0"/>
              </a:spcAft>
              <a:buSzPts val="1400"/>
              <a:buNone/>
            </a:pPr>
            <a:endParaRPr dirty="0"/>
          </a:p>
        </p:txBody>
      </p:sp>
      <p:sp>
        <p:nvSpPr>
          <p:cNvPr id="1553" name="Google Shape;1553;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74" name="Google Shape;157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While developing the project, securing the code is important. At the same time when team is working on the project we need to sync the code and advancements day to day.</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Git is a distributed version control system designed to handle everything from small to very large projects with speed and efficiency. We will use Git as VCS and sync our projects on github. Lete now see how we can sync our admin dashboard on the git.</a:t>
            </a:r>
            <a:endParaRPr dirty="0"/>
          </a:p>
          <a:p>
            <a:pPr marL="0" lvl="0" indent="0" algn="l" rtl="0">
              <a:lnSpc>
                <a:spcPct val="100000"/>
              </a:lnSpc>
              <a:spcBef>
                <a:spcPts val="0"/>
              </a:spcBef>
              <a:spcAft>
                <a:spcPts val="0"/>
              </a:spcAft>
              <a:buSzPts val="1400"/>
              <a:buNone/>
            </a:pPr>
            <a:endParaRPr sz="1100" dirty="0"/>
          </a:p>
          <a:p>
            <a:pPr marL="0" lvl="0" indent="0" algn="l" rtl="0">
              <a:lnSpc>
                <a:spcPct val="100000"/>
              </a:lnSpc>
              <a:spcBef>
                <a:spcPts val="0"/>
              </a:spcBef>
              <a:spcAft>
                <a:spcPts val="0"/>
              </a:spcAft>
              <a:buSzPts val="1400"/>
              <a:buNone/>
            </a:pPr>
            <a:endParaRPr sz="1100" dirty="0"/>
          </a:p>
        </p:txBody>
      </p:sp>
      <p:sp>
        <p:nvSpPr>
          <p:cNvPr id="1579" name="Google Shape;1579;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is by default initialized whenever we create our angular project. So we just need to add all the files to the repo.</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 git add . to add the files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Than we will commit the changes.</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commit -m initial commit“</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commit command used to create a snapshot with message.</a:t>
            </a:r>
            <a:endParaRPr dirty="0"/>
          </a:p>
          <a:p>
            <a:pPr marL="0" lvl="0" indent="0" algn="l" rtl="0">
              <a:lnSpc>
                <a:spcPct val="100000"/>
              </a:lnSpc>
              <a:spcBef>
                <a:spcPts val="0"/>
              </a:spcBef>
              <a:spcAft>
                <a:spcPts val="0"/>
              </a:spcAft>
              <a:buSzPts val="1400"/>
              <a:buNone/>
            </a:pPr>
            <a:endParaRPr dirty="0"/>
          </a:p>
        </p:txBody>
      </p:sp>
      <p:sp>
        <p:nvSpPr>
          <p:cNvPr id="1588" name="Google Shape;1588;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is by default initialized whenever we create our angular project. So we just need to add all the files to the repo.</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 git add . to add the files</a:t>
            </a:r>
            <a:endParaRPr dirty="0"/>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Then we will commit the changes.</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commit -m initial commit“</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commit command used to create a snapshot with message.</a:t>
            </a:r>
            <a:endParaRPr dirty="0"/>
          </a:p>
          <a:p>
            <a:pPr marL="0" lvl="0" indent="0" algn="l" rtl="0">
              <a:lnSpc>
                <a:spcPct val="100000"/>
              </a:lnSpc>
              <a:spcBef>
                <a:spcPts val="0"/>
              </a:spcBef>
              <a:spcAft>
                <a:spcPts val="0"/>
              </a:spcAft>
              <a:buSzPts val="1400"/>
              <a:buNone/>
            </a:pPr>
            <a:endParaRPr dirty="0"/>
          </a:p>
        </p:txBody>
      </p:sp>
      <p:sp>
        <p:nvSpPr>
          <p:cNvPr id="1610" name="Google Shape;1610;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remote commands are used for setting remote for tracking local repository. Add a remote repository.</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 the command</a:t>
            </a:r>
            <a:r>
              <a:rPr lang="en-US" sz="1200" b="1" dirty="0">
                <a:latin typeface="Arial"/>
                <a:ea typeface="Arial"/>
                <a:cs typeface="Arial"/>
                <a:sym typeface="Arial"/>
              </a:rPr>
              <a:t> git remote add origin</a:t>
            </a:r>
            <a:r>
              <a:rPr lang="en-US" sz="1200" dirty="0">
                <a:latin typeface="Arial"/>
                <a:ea typeface="Arial"/>
                <a:cs typeface="Arial"/>
                <a:sym typeface="Arial"/>
              </a:rPr>
              <a:t> to add a remote repository</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i="1" dirty="0">
                <a:latin typeface="Arial"/>
                <a:ea typeface="Arial"/>
                <a:cs typeface="Arial"/>
                <a:sym typeface="Arial"/>
              </a:rPr>
              <a:t>PS: You need to create a repository first on your github account to get a link to the remote</a:t>
            </a:r>
            <a:endParaRPr dirty="0"/>
          </a:p>
        </p:txBody>
      </p:sp>
      <p:sp>
        <p:nvSpPr>
          <p:cNvPr id="1621" name="Google Shape;1621;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Git remote commands are used for setting remote for tracking local repository. Add a remote repository.</a:t>
            </a:r>
            <a:endParaRPr dirty="0"/>
          </a:p>
          <a:p>
            <a:pPr marL="0" lvl="0" indent="0" algn="l" rtl="0">
              <a:lnSpc>
                <a:spcPct val="100000"/>
              </a:lnSpc>
              <a:spcBef>
                <a:spcPts val="0"/>
              </a:spcBef>
              <a:spcAft>
                <a:spcPts val="0"/>
              </a:spcAft>
              <a:buClr>
                <a:schemeClr val="dk1"/>
              </a:buClr>
              <a:buSzPts val="1100"/>
              <a:buFont typeface="Arial"/>
              <a:buNone/>
            </a:pPr>
            <a:r>
              <a:rPr lang="en-US" sz="1200" dirty="0">
                <a:latin typeface="Arial"/>
                <a:ea typeface="Arial"/>
                <a:cs typeface="Arial"/>
                <a:sym typeface="Arial"/>
              </a:rPr>
              <a:t>Use the command</a:t>
            </a:r>
            <a:r>
              <a:rPr lang="en-US" sz="1200" b="1" dirty="0">
                <a:latin typeface="Arial"/>
                <a:ea typeface="Arial"/>
                <a:cs typeface="Arial"/>
                <a:sym typeface="Arial"/>
              </a:rPr>
              <a:t> git remote add origin</a:t>
            </a:r>
            <a:r>
              <a:rPr lang="en-US" sz="1200" dirty="0">
                <a:latin typeface="Arial"/>
                <a:ea typeface="Arial"/>
                <a:cs typeface="Arial"/>
                <a:sym typeface="Arial"/>
              </a:rPr>
              <a:t> to add a remote repository</a:t>
            </a:r>
            <a:endParaRPr sz="12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i="1" dirty="0">
                <a:latin typeface="Arial"/>
                <a:ea typeface="Arial"/>
                <a:cs typeface="Arial"/>
                <a:sym typeface="Arial"/>
              </a:rPr>
              <a:t>PS: You need to create a repository first on your github account to get a link to the remote</a:t>
            </a:r>
            <a:endParaRPr dirty="0"/>
          </a:p>
        </p:txBody>
      </p:sp>
      <p:sp>
        <p:nvSpPr>
          <p:cNvPr id="1633" name="Google Shape;1633;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45" name="Google Shape;1645;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650" name="Google Shape;1650;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User web .By now we would have already Installed the angular CLI, so we will directly execute the commands.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Use ng new user-web-app</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SzPts val="1100"/>
              <a:buNone/>
            </a:pPr>
            <a:r>
              <a:rPr lang="en-US" sz="1100" dirty="0">
                <a:latin typeface="Arial"/>
                <a:ea typeface="Arial"/>
                <a:cs typeface="Arial"/>
                <a:sym typeface="Arial"/>
              </a:rPr>
              <a:t>We will once again get the same project structure. But Let's review it once again.</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The project structure when we create a new project in Angular has the following content:</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.editorconfig</a:t>
            </a: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Configuration file for code editors.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.gitignore</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Files which git should ignore</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README.md</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A documentation for the introduction of application.</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angular.json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CLI configuration defaults for all projects in the workspace, including configuration options for build, serve, and test tools that the CLI uses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package.json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Configures node package manager dependencies that are available to all projects in the workspace. </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package-lock.json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Provides version information for all packages installed into node_modules</a:t>
            </a: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src/</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Directory where Source files for the project resides.</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node_modules/</a:t>
            </a:r>
            <a:endParaRPr dirty="0"/>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Directory where node_modules dependencies can be found</a:t>
            </a:r>
            <a:endParaRPr dirty="0"/>
          </a:p>
          <a:p>
            <a:pPr marL="0" lvl="0" indent="0" algn="l" rtl="0">
              <a:lnSpc>
                <a:spcPct val="100000"/>
              </a:lnSpc>
              <a:spcBef>
                <a:spcPts val="0"/>
              </a:spcBef>
              <a:spcAft>
                <a:spcPts val="0"/>
              </a:spcAft>
              <a:buClr>
                <a:schemeClr val="dk1"/>
              </a:buClr>
              <a:buSzPts val="1100"/>
              <a:buFont typeface="Arial"/>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b="1" dirty="0">
                <a:latin typeface="Arial"/>
                <a:ea typeface="Arial"/>
                <a:cs typeface="Arial"/>
                <a:sym typeface="Arial"/>
              </a:rPr>
              <a:t>tsconfig.json</a:t>
            </a:r>
            <a:endParaRPr sz="1100" b="1"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typescript configuration for projects in the workspace.</a:t>
            </a:r>
            <a:endParaRPr dirty="0"/>
          </a:p>
          <a:p>
            <a:pPr marL="0" lvl="0" indent="0" algn="l" rtl="0">
              <a:lnSpc>
                <a:spcPct val="100000"/>
              </a:lnSpc>
              <a:spcBef>
                <a:spcPts val="0"/>
              </a:spcBef>
              <a:spcAft>
                <a:spcPts val="0"/>
              </a:spcAft>
              <a:buSzPts val="1400"/>
              <a:buNone/>
            </a:pPr>
            <a:endParaRPr sz="1100" dirty="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dirty="0">
                <a:latin typeface="Arial"/>
                <a:ea typeface="Arial"/>
                <a:cs typeface="Arial"/>
                <a:sym typeface="Arial"/>
              </a:rPr>
              <a:t>app is our second project to proceed with. In this project, we will maintain and manage various modules eg showing products to the Users, Giving them options to manage the shopping carts, wishlist the products, and place the orders, etc.</a:t>
            </a:r>
            <a:endParaRPr dirty="0"/>
          </a:p>
        </p:txBody>
      </p:sp>
      <p:sp>
        <p:nvSpPr>
          <p:cNvPr id="1661" name="Google Shape;1661;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181"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81"/>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cSld name="1_Content slide 2">
    <p:spTree>
      <p:nvGrpSpPr>
        <p:cNvPr id="1" name="Shape 56"/>
        <p:cNvGrpSpPr/>
        <p:nvPr/>
      </p:nvGrpSpPr>
      <p:grpSpPr>
        <a:xfrm>
          <a:off x="0" y="0"/>
          <a:ext cx="0" cy="0"/>
          <a:chOff x="0" y="0"/>
          <a:chExt cx="0" cy="0"/>
        </a:xfrm>
      </p:grpSpPr>
      <p:pic>
        <p:nvPicPr>
          <p:cNvPr id="57" name="Google Shape;57;p190"/>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58" name="Google Shape;58;p19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0"/>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60"/>
        <p:cNvGrpSpPr/>
        <p:nvPr/>
      </p:nvGrpSpPr>
      <p:grpSpPr>
        <a:xfrm>
          <a:off x="0" y="0"/>
          <a:ext cx="0" cy="0"/>
          <a:chOff x="0" y="0"/>
          <a:chExt cx="0" cy="0"/>
        </a:xfrm>
      </p:grpSpPr>
      <p:pic>
        <p:nvPicPr>
          <p:cNvPr id="61" name="Google Shape;61;p19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62" name="Google Shape;62;p19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3" name="Google Shape;63;p19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91"/>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91"/>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91"/>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191"/>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cSld name="1_Knowledge Check ">
    <p:spTree>
      <p:nvGrpSpPr>
        <p:cNvPr id="1" name="Shape 68"/>
        <p:cNvGrpSpPr/>
        <p:nvPr/>
      </p:nvGrpSpPr>
      <p:grpSpPr>
        <a:xfrm>
          <a:off x="0" y="0"/>
          <a:ext cx="0" cy="0"/>
          <a:chOff x="0" y="0"/>
          <a:chExt cx="0" cy="0"/>
        </a:xfrm>
      </p:grpSpPr>
      <p:pic>
        <p:nvPicPr>
          <p:cNvPr id="69" name="Google Shape;69;p19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0" name="Google Shape;70;p192"/>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71"/>
        <p:cNvGrpSpPr/>
        <p:nvPr/>
      </p:nvGrpSpPr>
      <p:grpSpPr>
        <a:xfrm>
          <a:off x="0" y="0"/>
          <a:ext cx="0" cy="0"/>
          <a:chOff x="0" y="0"/>
          <a:chExt cx="0" cy="0"/>
        </a:xfrm>
      </p:grpSpPr>
      <p:pic>
        <p:nvPicPr>
          <p:cNvPr id="72" name="Google Shape;72;p193"/>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73" name="Google Shape;73;p193"/>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193"/>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3"/>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93"/>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7" name="Google Shape;77;p193"/>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8" name="Google Shape;78;p193"/>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9" name="Google Shape;79;p193"/>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0" name="Google Shape;80;p193"/>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3"/>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93"/>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93"/>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84"/>
        <p:cNvGrpSpPr/>
        <p:nvPr/>
      </p:nvGrpSpPr>
      <p:grpSpPr>
        <a:xfrm>
          <a:off x="0" y="0"/>
          <a:ext cx="0" cy="0"/>
          <a:chOff x="0" y="0"/>
          <a:chExt cx="0" cy="0"/>
        </a:xfrm>
      </p:grpSpPr>
      <p:pic>
        <p:nvPicPr>
          <p:cNvPr id="85" name="Google Shape;85;p19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6" name="Google Shape;86;p194"/>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87" name="Google Shape;87;p194"/>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94"/>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9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0" name="Google Shape;90;p19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1" name="Google Shape;91;p19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2" name="Google Shape;92;p19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3" name="Google Shape;93;p19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4" name="Google Shape;94;p194"/>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94"/>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94"/>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94"/>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94"/>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194"/>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00"/>
        <p:cNvGrpSpPr/>
        <p:nvPr/>
      </p:nvGrpSpPr>
      <p:grpSpPr>
        <a:xfrm>
          <a:off x="0" y="0"/>
          <a:ext cx="0" cy="0"/>
          <a:chOff x="0" y="0"/>
          <a:chExt cx="0" cy="0"/>
        </a:xfrm>
      </p:grpSpPr>
      <p:pic>
        <p:nvPicPr>
          <p:cNvPr id="101" name="Google Shape;101;p197"/>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2" name="Google Shape;102;p197"/>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03" name="Google Shape;103;p197"/>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97"/>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5" name="Google Shape;105;p197"/>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
        <p:nvSpPr>
          <p:cNvPr id="106" name="Google Shape;106;p19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at's Next?">
  <p:cSld name="What's Next?">
    <p:spTree>
      <p:nvGrpSpPr>
        <p:cNvPr id="1" name="Shape 107"/>
        <p:cNvGrpSpPr/>
        <p:nvPr/>
      </p:nvGrpSpPr>
      <p:grpSpPr>
        <a:xfrm>
          <a:off x="0" y="0"/>
          <a:ext cx="0" cy="0"/>
          <a:chOff x="0" y="0"/>
          <a:chExt cx="0" cy="0"/>
        </a:xfrm>
      </p:grpSpPr>
      <p:pic>
        <p:nvPicPr>
          <p:cNvPr id="108" name="Google Shape;108;p198"/>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9" name="Google Shape;109;p198"/>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10" name="Google Shape;110;p198"/>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198"/>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8"/>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3" name="Google Shape;113;p198"/>
          <p:cNvPicPr preferRelativeResize="0"/>
          <p:nvPr/>
        </p:nvPicPr>
        <p:blipFill rotWithShape="1">
          <a:blip r:embed="rId3">
            <a:alphaModFix/>
          </a:blip>
          <a:srcRect/>
          <a:stretch/>
        </p:blipFill>
        <p:spPr>
          <a:xfrm flipH="1">
            <a:off x="331314" y="3204210"/>
            <a:ext cx="4227467" cy="32880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14"/>
        <p:cNvGrpSpPr/>
        <p:nvPr/>
      </p:nvGrpSpPr>
      <p:grpSpPr>
        <a:xfrm>
          <a:off x="0" y="0"/>
          <a:ext cx="0" cy="0"/>
          <a:chOff x="0" y="0"/>
          <a:chExt cx="0" cy="0"/>
        </a:xfrm>
      </p:grpSpPr>
      <p:pic>
        <p:nvPicPr>
          <p:cNvPr id="115" name="Google Shape;115;p203"/>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16" name="Google Shape;116;p20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3"/>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3F3F3F"/>
              </a:buClr>
              <a:buSzPts val="2800"/>
              <a:buFont typeface="Arial"/>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61">
          <p15:clr>
            <a:srgbClr val="FA7B17"/>
          </p15:clr>
        </p15:guide>
        <p15:guide id="2" pos="9792">
          <p15:clr>
            <a:srgbClr val="FA7B17"/>
          </p15:clr>
        </p15:guide>
        <p15:guide id="3" orient="horz" pos="5184">
          <p15:clr>
            <a:srgbClr val="FA7B17"/>
          </p15:clr>
        </p15:guide>
        <p15:guide id="4" orient="horz" pos="578">
          <p15:clr>
            <a:srgbClr val="FA7B17"/>
          </p15:clr>
        </p15:guide>
        <p15:guide id="5" pos="879">
          <p15:clr>
            <a:srgbClr val="FA7B17"/>
          </p15:clr>
        </p15:guide>
        <p15:guide id="6" pos="9504">
          <p15:clr>
            <a:srgbClr val="FA7B17"/>
          </p15:clr>
        </p15:guide>
        <p15:guide id="7" orient="horz" pos="86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118"/>
        <p:cNvGrpSpPr/>
        <p:nvPr/>
      </p:nvGrpSpPr>
      <p:grpSpPr>
        <a:xfrm>
          <a:off x="0" y="0"/>
          <a:ext cx="0" cy="0"/>
          <a:chOff x="0" y="0"/>
          <a:chExt cx="0" cy="0"/>
        </a:xfrm>
      </p:grpSpPr>
      <p:pic>
        <p:nvPicPr>
          <p:cNvPr id="119" name="Google Shape;119;p204"/>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20" name="Google Shape;120;p204"/>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3F3F3F"/>
              </a:buClr>
              <a:buSzPts val="2800"/>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21"/>
        <p:cNvGrpSpPr/>
        <p:nvPr/>
      </p:nvGrpSpPr>
      <p:grpSpPr>
        <a:xfrm>
          <a:off x="0" y="0"/>
          <a:ext cx="0" cy="0"/>
          <a:chOff x="0" y="0"/>
          <a:chExt cx="0" cy="0"/>
        </a:xfrm>
      </p:grpSpPr>
      <p:pic>
        <p:nvPicPr>
          <p:cNvPr id="122" name="Google Shape;122;p205"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23" name="Google Shape;123;p205"/>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Arial"/>
                <a:ea typeface="Arial"/>
                <a:cs typeface="Arial"/>
                <a:sym typeface="Arial"/>
              </a:rPr>
              <a:t>Assisted Practice</a:t>
            </a:r>
            <a:endParaRPr sz="1400" b="0" i="0" u="none" strike="noStrike" cap="none">
              <a:solidFill>
                <a:srgbClr val="262626"/>
              </a:solidFill>
              <a:latin typeface="Arial"/>
              <a:ea typeface="Arial"/>
              <a:cs typeface="Arial"/>
              <a:sym typeface="Arial"/>
            </a:endParaRPr>
          </a:p>
        </p:txBody>
      </p:sp>
      <p:sp>
        <p:nvSpPr>
          <p:cNvPr id="124" name="Google Shape;124;p205"/>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205"/>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05"/>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8"/>
        <p:cNvGrpSpPr/>
        <p:nvPr/>
      </p:nvGrpSpPr>
      <p:grpSpPr>
        <a:xfrm>
          <a:off x="0" y="0"/>
          <a:ext cx="0" cy="0"/>
          <a:chOff x="0" y="0"/>
          <a:chExt cx="0" cy="0"/>
        </a:xfrm>
      </p:grpSpPr>
      <p:pic>
        <p:nvPicPr>
          <p:cNvPr id="19" name="Google Shape;19;p182" descr="A screenshot of a video game&#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82"/>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ssisted Practice 1">
  <p:cSld name="Assisted Practice 1">
    <p:spTree>
      <p:nvGrpSpPr>
        <p:cNvPr id="1" name="Shape 127"/>
        <p:cNvGrpSpPr/>
        <p:nvPr/>
      </p:nvGrpSpPr>
      <p:grpSpPr>
        <a:xfrm>
          <a:off x="0" y="0"/>
          <a:ext cx="0" cy="0"/>
          <a:chOff x="0" y="0"/>
          <a:chExt cx="0" cy="0"/>
        </a:xfrm>
      </p:grpSpPr>
      <p:pic>
        <p:nvPicPr>
          <p:cNvPr id="128" name="Google Shape;128;p206"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29" name="Google Shape;129;p206"/>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800" b="0"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p206"/>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06"/>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06"/>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400" b="1"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33"/>
        <p:cNvGrpSpPr/>
        <p:nvPr/>
      </p:nvGrpSpPr>
      <p:grpSpPr>
        <a:xfrm>
          <a:off x="0" y="0"/>
          <a:ext cx="0" cy="0"/>
          <a:chOff x="0" y="0"/>
          <a:chExt cx="0" cy="0"/>
        </a:xfrm>
      </p:grpSpPr>
      <p:grpSp>
        <p:nvGrpSpPr>
          <p:cNvPr id="134" name="Google Shape;134;p207"/>
          <p:cNvGrpSpPr/>
          <p:nvPr/>
        </p:nvGrpSpPr>
        <p:grpSpPr>
          <a:xfrm>
            <a:off x="0" y="0"/>
            <a:ext cx="16256000" cy="9144003"/>
            <a:chOff x="0" y="0"/>
            <a:chExt cx="16256000" cy="9144003"/>
          </a:xfrm>
        </p:grpSpPr>
        <p:pic>
          <p:nvPicPr>
            <p:cNvPr id="135" name="Google Shape;135;p207"/>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36" name="Google Shape;136;p207"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137" name="Google Shape;137;p207"/>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38" name="Google Shape;138;p207"/>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39" name="Google Shape;139;p207"/>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207"/>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07"/>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42"/>
        <p:cNvGrpSpPr/>
        <p:nvPr/>
      </p:nvGrpSpPr>
      <p:grpSpPr>
        <a:xfrm>
          <a:off x="0" y="0"/>
          <a:ext cx="0" cy="0"/>
          <a:chOff x="0" y="0"/>
          <a:chExt cx="0" cy="0"/>
        </a:xfrm>
      </p:grpSpPr>
      <p:grpSp>
        <p:nvGrpSpPr>
          <p:cNvPr id="143" name="Google Shape;143;p208"/>
          <p:cNvGrpSpPr/>
          <p:nvPr/>
        </p:nvGrpSpPr>
        <p:grpSpPr>
          <a:xfrm>
            <a:off x="0" y="0"/>
            <a:ext cx="16255999" cy="9144000"/>
            <a:chOff x="0" y="0"/>
            <a:chExt cx="16255999" cy="9144000"/>
          </a:xfrm>
        </p:grpSpPr>
        <p:pic>
          <p:nvPicPr>
            <p:cNvPr id="144" name="Google Shape;144;p208"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pic>
          <p:nvPicPr>
            <p:cNvPr id="145" name="Google Shape;145;p208"/>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146" name="Google Shape;146;p208"/>
          <p:cNvPicPr preferRelativeResize="0"/>
          <p:nvPr/>
        </p:nvPicPr>
        <p:blipFill rotWithShape="1">
          <a:blip r:embed="rId4">
            <a:alphaModFix/>
          </a:blip>
          <a:srcRect l="64170" t="13848" b="23994"/>
          <a:stretch/>
        </p:blipFill>
        <p:spPr>
          <a:xfrm>
            <a:off x="9817768" y="1831727"/>
            <a:ext cx="5824624" cy="5683680"/>
          </a:xfrm>
          <a:prstGeom prst="rect">
            <a:avLst/>
          </a:prstGeom>
          <a:noFill/>
          <a:ln>
            <a:noFill/>
          </a:ln>
        </p:spPr>
      </p:pic>
      <p:sp>
        <p:nvSpPr>
          <p:cNvPr id="147" name="Google Shape;147;p208"/>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08"/>
          <p:cNvSpPr/>
          <p:nvPr/>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149"/>
        <p:cNvGrpSpPr/>
        <p:nvPr/>
      </p:nvGrpSpPr>
      <p:grpSpPr>
        <a:xfrm>
          <a:off x="0" y="0"/>
          <a:ext cx="0" cy="0"/>
          <a:chOff x="0" y="0"/>
          <a:chExt cx="0" cy="0"/>
        </a:xfrm>
      </p:grpSpPr>
      <p:pic>
        <p:nvPicPr>
          <p:cNvPr id="150" name="Google Shape;150;p2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1" name="Google Shape;151;p209" descr="A picture containing text&#10;&#10;Description automatically generated"/>
          <p:cNvPicPr preferRelativeResize="0"/>
          <p:nvPr/>
        </p:nvPicPr>
        <p:blipFill rotWithShape="1">
          <a:blip r:embed="rId3">
            <a:alphaModFix/>
          </a:blip>
          <a:srcRect l="73791"/>
          <a:stretch/>
        </p:blipFill>
        <p:spPr>
          <a:xfrm>
            <a:off x="11995484" y="0"/>
            <a:ext cx="4260515" cy="9144000"/>
          </a:xfrm>
          <a:prstGeom prst="rect">
            <a:avLst/>
          </a:prstGeom>
          <a:noFill/>
          <a:ln>
            <a:noFill/>
          </a:ln>
        </p:spPr>
      </p:pic>
      <p:sp>
        <p:nvSpPr>
          <p:cNvPr id="152" name="Google Shape;152;p209"/>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Arial"/>
                <a:ea typeface="Arial"/>
                <a:cs typeface="Arial"/>
                <a:sym typeface="Arial"/>
              </a:rPr>
              <a:t>Knowledge Check</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53"/>
        <p:cNvGrpSpPr/>
        <p:nvPr/>
      </p:nvGrpSpPr>
      <p:grpSpPr>
        <a:xfrm>
          <a:off x="0" y="0"/>
          <a:ext cx="0" cy="0"/>
          <a:chOff x="0" y="0"/>
          <a:chExt cx="0" cy="0"/>
        </a:xfrm>
      </p:grpSpPr>
      <p:pic>
        <p:nvPicPr>
          <p:cNvPr id="154" name="Google Shape;154;p21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55" name="Google Shape;155;p210"/>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156" name="Google Shape;156;p210"/>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7" name="Google Shape;157;p210"/>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10"/>
          <p:cNvSpPr txBox="1">
            <a:spLocks noGrp="1"/>
          </p:cNvSpPr>
          <p:nvPr>
            <p:ph type="body" idx="2"/>
          </p:nvPr>
        </p:nvSpPr>
        <p:spPr>
          <a:xfrm>
            <a:off x="3933646" y="7228935"/>
            <a:ext cx="9043500" cy="3618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10"/>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0" name="Google Shape;160;p210"/>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1" name="Google Shape;161;p210"/>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62" name="Google Shape;162;p210"/>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3" name="Google Shape;163;p210"/>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10"/>
          <p:cNvSpPr txBox="1">
            <a:spLocks noGrp="1"/>
          </p:cNvSpPr>
          <p:nvPr>
            <p:ph type="body" idx="4"/>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10"/>
          <p:cNvSpPr txBox="1">
            <a:spLocks noGrp="1"/>
          </p:cNvSpPr>
          <p:nvPr>
            <p:ph type="body" idx="5"/>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10"/>
          <p:cNvSpPr txBox="1">
            <a:spLocks noGrp="1"/>
          </p:cNvSpPr>
          <p:nvPr>
            <p:ph type="body" idx="6"/>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10"/>
          <p:cNvSpPr txBox="1">
            <a:spLocks noGrp="1"/>
          </p:cNvSpPr>
          <p:nvPr>
            <p:ph type="body" idx="7"/>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210"/>
          <p:cNvSpPr txBox="1">
            <a:spLocks noGrp="1"/>
          </p:cNvSpPr>
          <p:nvPr>
            <p:ph type="body" idx="8"/>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69"/>
        <p:cNvGrpSpPr/>
        <p:nvPr/>
      </p:nvGrpSpPr>
      <p:grpSpPr>
        <a:xfrm>
          <a:off x="0" y="0"/>
          <a:ext cx="0" cy="0"/>
          <a:chOff x="0" y="0"/>
          <a:chExt cx="0" cy="0"/>
        </a:xfrm>
      </p:grpSpPr>
      <p:pic>
        <p:nvPicPr>
          <p:cNvPr id="170" name="Google Shape;170;p211"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1" name="Google Shape;171;p21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Arial"/>
                <a:ea typeface="Arial"/>
                <a:cs typeface="Arial"/>
                <a:sym typeface="Arial"/>
              </a:rPr>
              <a:t>Key Takeaways</a:t>
            </a:r>
            <a:endParaRPr sz="1400" b="0" i="0" u="none" strike="noStrike" cap="none">
              <a:solidFill>
                <a:srgbClr val="000000"/>
              </a:solidFill>
              <a:latin typeface="Arial"/>
              <a:ea typeface="Arial"/>
              <a:cs typeface="Arial"/>
              <a:sym typeface="Arial"/>
            </a:endParaRPr>
          </a:p>
        </p:txBody>
      </p:sp>
      <p:sp>
        <p:nvSpPr>
          <p:cNvPr id="172" name="Google Shape;172;p21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1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1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6" name="Google Shape;176;p211"/>
          <p:cNvPicPr preferRelativeResize="0"/>
          <p:nvPr/>
        </p:nvPicPr>
        <p:blipFill rotWithShape="1">
          <a:blip r:embed="rId3">
            <a:alphaModFix/>
          </a:blip>
          <a:srcRect t="6807" b="6798"/>
          <a:stretch/>
        </p:blipFill>
        <p:spPr>
          <a:xfrm>
            <a:off x="3086830" y="1319447"/>
            <a:ext cx="4503032" cy="910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p:cSld name="1_Content slide 3">
    <p:spTree>
      <p:nvGrpSpPr>
        <p:cNvPr id="1" name="Shape 177"/>
        <p:cNvGrpSpPr/>
        <p:nvPr/>
      </p:nvGrpSpPr>
      <p:grpSpPr>
        <a:xfrm>
          <a:off x="0" y="0"/>
          <a:ext cx="0" cy="0"/>
          <a:chOff x="0" y="0"/>
          <a:chExt cx="0" cy="0"/>
        </a:xfrm>
      </p:grpSpPr>
      <p:pic>
        <p:nvPicPr>
          <p:cNvPr id="178" name="Google Shape;178;p212"/>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179" name="Google Shape;179;p21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urse-End Project 1">
  <p:cSld name="Course-End Project 1">
    <p:spTree>
      <p:nvGrpSpPr>
        <p:cNvPr id="1" name="Shape 180"/>
        <p:cNvGrpSpPr/>
        <p:nvPr/>
      </p:nvGrpSpPr>
      <p:grpSpPr>
        <a:xfrm>
          <a:off x="0" y="0"/>
          <a:ext cx="0" cy="0"/>
          <a:chOff x="0" y="0"/>
          <a:chExt cx="0" cy="0"/>
        </a:xfrm>
      </p:grpSpPr>
      <p:pic>
        <p:nvPicPr>
          <p:cNvPr id="181" name="Google Shape;181;p213"/>
          <p:cNvPicPr preferRelativeResize="0"/>
          <p:nvPr/>
        </p:nvPicPr>
        <p:blipFill rotWithShape="1">
          <a:blip r:embed="rId2">
            <a:alphaModFix/>
          </a:blip>
          <a:srcRect/>
          <a:stretch/>
        </p:blipFill>
        <p:spPr>
          <a:xfrm>
            <a:off x="0" y="0"/>
            <a:ext cx="16256000" cy="9144003"/>
          </a:xfrm>
          <a:prstGeom prst="rect">
            <a:avLst/>
          </a:prstGeom>
          <a:noFill/>
          <a:ln>
            <a:noFill/>
          </a:ln>
        </p:spPr>
      </p:pic>
      <p:sp>
        <p:nvSpPr>
          <p:cNvPr id="182" name="Google Shape;182;p21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83" name="Google Shape;183;p213"/>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Arial"/>
                <a:ea typeface="Arial"/>
                <a:cs typeface="Arial"/>
                <a:sym typeface="Arial"/>
              </a:rPr>
              <a:t>COURSE-END PROJECT</a:t>
            </a:r>
            <a:endParaRPr sz="1400" b="0" i="0" u="none" strike="noStrike" cap="none">
              <a:solidFill>
                <a:srgbClr val="F9CB9C"/>
              </a:solidFill>
              <a:latin typeface="Arial"/>
              <a:ea typeface="Arial"/>
              <a:cs typeface="Arial"/>
              <a:sym typeface="Arial"/>
            </a:endParaRPr>
          </a:p>
        </p:txBody>
      </p:sp>
      <p:sp>
        <p:nvSpPr>
          <p:cNvPr id="184" name="Google Shape;184;p21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p213"/>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1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187"/>
        <p:cNvGrpSpPr/>
        <p:nvPr/>
      </p:nvGrpSpPr>
      <p:grpSpPr>
        <a:xfrm>
          <a:off x="0" y="0"/>
          <a:ext cx="0" cy="0"/>
          <a:chOff x="0" y="0"/>
          <a:chExt cx="0" cy="0"/>
        </a:xfrm>
      </p:grpSpPr>
      <p:pic>
        <p:nvPicPr>
          <p:cNvPr id="188" name="Google Shape;188;p214"/>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89" name="Google Shape;189;p214"/>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190"/>
        <p:cNvGrpSpPr/>
        <p:nvPr/>
      </p:nvGrpSpPr>
      <p:grpSpPr>
        <a:xfrm>
          <a:off x="0" y="0"/>
          <a:ext cx="0" cy="0"/>
          <a:chOff x="0" y="0"/>
          <a:chExt cx="0" cy="0"/>
        </a:xfrm>
      </p:grpSpPr>
      <p:pic>
        <p:nvPicPr>
          <p:cNvPr id="191" name="Google Shape;191;p215"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92" name="Google Shape;192;p21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3" name="Google Shape;193;p215"/>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
        <p:cNvGrpSpPr/>
        <p:nvPr/>
      </p:nvGrpSpPr>
      <p:grpSpPr>
        <a:xfrm>
          <a:off x="0" y="0"/>
          <a:ext cx="0" cy="0"/>
          <a:chOff x="0" y="0"/>
          <a:chExt cx="0" cy="0"/>
        </a:xfrm>
      </p:grpSpPr>
      <p:pic>
        <p:nvPicPr>
          <p:cNvPr id="22" name="Google Shape;22;p183"/>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3" name="Google Shape;23;p183"/>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3"/>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esson Name">
  <p:cSld name="1_Lesson Name 2">
    <p:spTree>
      <p:nvGrpSpPr>
        <p:cNvPr id="1" name="Shape 194"/>
        <p:cNvGrpSpPr/>
        <p:nvPr/>
      </p:nvGrpSpPr>
      <p:grpSpPr>
        <a:xfrm>
          <a:off x="0" y="0"/>
          <a:ext cx="0" cy="0"/>
          <a:chOff x="0" y="0"/>
          <a:chExt cx="0" cy="0"/>
        </a:xfrm>
      </p:grpSpPr>
      <p:pic>
        <p:nvPicPr>
          <p:cNvPr id="195" name="Google Shape;195;p216"/>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96" name="Google Shape;196;p216"/>
          <p:cNvSpPr/>
          <p:nvPr/>
        </p:nvSpPr>
        <p:spPr>
          <a:xfrm>
            <a:off x="8149982" y="4249986"/>
            <a:ext cx="7064400" cy="13461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Post Graduate Program </a:t>
            </a:r>
            <a:endParaRPr sz="3600" b="0" i="0" u="none" strike="noStrike" cap="none">
              <a:solidFill>
                <a:srgbClr val="434343"/>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in Cloud Computing</a:t>
            </a:r>
            <a:endParaRPr sz="3600" b="1" i="0" u="none" strike="noStrike" cap="none">
              <a:solidFill>
                <a:srgbClr val="434343"/>
              </a:solidFill>
              <a:latin typeface="Open Sans"/>
              <a:ea typeface="Open Sans"/>
              <a:cs typeface="Open Sans"/>
              <a:sym typeface="Open Sans"/>
            </a:endParaRPr>
          </a:p>
        </p:txBody>
      </p:sp>
      <p:sp>
        <p:nvSpPr>
          <p:cNvPr id="197" name="Google Shape;197;p216"/>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sson Name">
  <p:cSld name="1_Lesson Name 3">
    <p:spTree>
      <p:nvGrpSpPr>
        <p:cNvPr id="1" name="Shape 198"/>
        <p:cNvGrpSpPr/>
        <p:nvPr/>
      </p:nvGrpSpPr>
      <p:grpSpPr>
        <a:xfrm>
          <a:off x="0" y="0"/>
          <a:ext cx="0" cy="0"/>
          <a:chOff x="0" y="0"/>
          <a:chExt cx="0" cy="0"/>
        </a:xfrm>
      </p:grpSpPr>
      <p:pic>
        <p:nvPicPr>
          <p:cNvPr id="199" name="Google Shape;199;p217"/>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200" name="Google Shape;200;p217"/>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17"/>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 Name 1">
  <p:cSld name="1_Lesson Name 1">
    <p:spTree>
      <p:nvGrpSpPr>
        <p:cNvPr id="1" name="Shape 202"/>
        <p:cNvGrpSpPr/>
        <p:nvPr/>
      </p:nvGrpSpPr>
      <p:grpSpPr>
        <a:xfrm>
          <a:off x="0" y="0"/>
          <a:ext cx="0" cy="0"/>
          <a:chOff x="0" y="0"/>
          <a:chExt cx="0" cy="0"/>
        </a:xfrm>
      </p:grpSpPr>
      <p:pic>
        <p:nvPicPr>
          <p:cNvPr id="203" name="Google Shape;203;p218"/>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204" name="Google Shape;204;p218"/>
          <p:cNvSpPr txBox="1">
            <a:spLocks noGrp="1"/>
          </p:cNvSpPr>
          <p:nvPr>
            <p:ph type="body" idx="1"/>
          </p:nvPr>
        </p:nvSpPr>
        <p:spPr>
          <a:xfrm>
            <a:off x="9410098" y="3004850"/>
            <a:ext cx="6960000"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Clr>
                <a:srgbClr val="3F3F3F"/>
              </a:buClr>
              <a:buSzPts val="2800"/>
              <a:buChar char="•"/>
              <a:defRPr b="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18"/>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206"/>
        <p:cNvGrpSpPr/>
        <p:nvPr/>
      </p:nvGrpSpPr>
      <p:grpSpPr>
        <a:xfrm>
          <a:off x="0" y="0"/>
          <a:ext cx="0" cy="0"/>
          <a:chOff x="0" y="0"/>
          <a:chExt cx="0" cy="0"/>
        </a:xfrm>
      </p:grpSpPr>
      <p:pic>
        <p:nvPicPr>
          <p:cNvPr id="207" name="Google Shape;207;p219"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08" name="Google Shape;208;p219"/>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9" name="Google Shape;209;p219"/>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10" name="Google Shape;210;p219"/>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19"/>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219"/>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219"/>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4" name="Google Shape;214;p219"/>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215" name="Google Shape;215;p219"/>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ssisted Practice">
  <p:cSld name="1_Assisted Practice 2">
    <p:spTree>
      <p:nvGrpSpPr>
        <p:cNvPr id="1" name="Shape 216"/>
        <p:cNvGrpSpPr/>
        <p:nvPr/>
      </p:nvGrpSpPr>
      <p:grpSpPr>
        <a:xfrm>
          <a:off x="0" y="0"/>
          <a:ext cx="0" cy="0"/>
          <a:chOff x="0" y="0"/>
          <a:chExt cx="0" cy="0"/>
        </a:xfrm>
      </p:grpSpPr>
      <p:pic>
        <p:nvPicPr>
          <p:cNvPr id="217" name="Google Shape;217;p220"/>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218" name="Google Shape;218;p220"/>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
        <p:nvSpPr>
          <p:cNvPr id="219" name="Google Shape;219;p220"/>
          <p:cNvSpPr txBox="1">
            <a:spLocks noGrp="1"/>
          </p:cNvSpPr>
          <p:nvPr>
            <p:ph type="title"/>
          </p:nvPr>
        </p:nvSpPr>
        <p:spPr>
          <a:xfrm>
            <a:off x="596200" y="1212374"/>
            <a:ext cx="14948600" cy="665045"/>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0" name="Google Shape;220;p220"/>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20"/>
          <p:cNvSpPr txBox="1">
            <a:spLocks noGrp="1"/>
          </p:cNvSpPr>
          <p:nvPr>
            <p:ph type="body" idx="1"/>
          </p:nvPr>
        </p:nvSpPr>
        <p:spPr>
          <a:xfrm>
            <a:off x="752966" y="2363638"/>
            <a:ext cx="14515789" cy="5082676"/>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slide">
  <p:cSld name="1_Content slide 4">
    <p:spTree>
      <p:nvGrpSpPr>
        <p:cNvPr id="1" name="Shape 222"/>
        <p:cNvGrpSpPr/>
        <p:nvPr/>
      </p:nvGrpSpPr>
      <p:grpSpPr>
        <a:xfrm>
          <a:off x="0" y="0"/>
          <a:ext cx="0" cy="0"/>
          <a:chOff x="0" y="0"/>
          <a:chExt cx="0" cy="0"/>
        </a:xfrm>
      </p:grpSpPr>
      <p:pic>
        <p:nvPicPr>
          <p:cNvPr id="223" name="Google Shape;223;p221"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pic>
        <p:nvPicPr>
          <p:cNvPr id="224" name="Google Shape;224;p221" descr="A picture containing text&#10;&#10;Description automatically generated"/>
          <p:cNvPicPr preferRelativeResize="0"/>
          <p:nvPr/>
        </p:nvPicPr>
        <p:blipFill rotWithShape="1">
          <a:blip r:embed="rId3">
            <a:alphaModFix/>
          </a:blip>
          <a:srcRect l="77566"/>
          <a:stretch/>
        </p:blipFill>
        <p:spPr>
          <a:xfrm>
            <a:off x="12609095" y="0"/>
            <a:ext cx="3646904" cy="9144000"/>
          </a:xfrm>
          <a:prstGeom prst="rect">
            <a:avLst/>
          </a:prstGeom>
          <a:noFill/>
          <a:ln>
            <a:noFill/>
          </a:ln>
        </p:spPr>
      </p:pic>
      <p:sp>
        <p:nvSpPr>
          <p:cNvPr id="225" name="Google Shape;225;p221"/>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226" name="Google Shape;226;p221"/>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21"/>
          <p:cNvSpPr txBox="1">
            <a:spLocks noGrp="1"/>
          </p:cNvSpPr>
          <p:nvPr>
            <p:ph type="body" idx="1"/>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21"/>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sson-End Project">
  <p:cSld name="1_Lesson-End Project">
    <p:spTree>
      <p:nvGrpSpPr>
        <p:cNvPr id="1" name="Shape 229"/>
        <p:cNvGrpSpPr/>
        <p:nvPr/>
      </p:nvGrpSpPr>
      <p:grpSpPr>
        <a:xfrm>
          <a:off x="0" y="0"/>
          <a:ext cx="0" cy="0"/>
          <a:chOff x="0" y="0"/>
          <a:chExt cx="0" cy="0"/>
        </a:xfrm>
      </p:grpSpPr>
      <p:grpSp>
        <p:nvGrpSpPr>
          <p:cNvPr id="230" name="Google Shape;230;p222"/>
          <p:cNvGrpSpPr/>
          <p:nvPr/>
        </p:nvGrpSpPr>
        <p:grpSpPr>
          <a:xfrm>
            <a:off x="0" y="0"/>
            <a:ext cx="16256000" cy="9144003"/>
            <a:chOff x="0" y="0"/>
            <a:chExt cx="16256000" cy="9144003"/>
          </a:xfrm>
        </p:grpSpPr>
        <p:pic>
          <p:nvPicPr>
            <p:cNvPr id="231" name="Google Shape;231;p222"/>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232" name="Google Shape;232;p222" descr="A picture containing text&#10;&#10;Description automatically generated"/>
            <p:cNvPicPr preferRelativeResize="0"/>
            <p:nvPr/>
          </p:nvPicPr>
          <p:blipFill rotWithShape="1">
            <a:blip r:embed="rId3">
              <a:alphaModFix/>
            </a:blip>
            <a:srcRect l="75420"/>
            <a:stretch/>
          </p:blipFill>
          <p:spPr>
            <a:xfrm>
              <a:off x="12260179" y="0"/>
              <a:ext cx="3995820" cy="9144000"/>
            </a:xfrm>
            <a:prstGeom prst="rect">
              <a:avLst/>
            </a:prstGeom>
            <a:noFill/>
            <a:ln>
              <a:noFill/>
            </a:ln>
          </p:spPr>
        </p:pic>
      </p:grpSp>
      <p:sp>
        <p:nvSpPr>
          <p:cNvPr id="233" name="Google Shape;233;p222"/>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234" name="Google Shape;234;p222"/>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LESSON-END PROJECT</a:t>
            </a:r>
            <a:endParaRPr sz="1400" b="0" i="0" u="none" strike="noStrike" cap="none">
              <a:solidFill>
                <a:srgbClr val="F9CB9C"/>
              </a:solidFill>
              <a:latin typeface="Oswald"/>
              <a:ea typeface="Oswald"/>
              <a:cs typeface="Oswald"/>
              <a:sym typeface="Oswald"/>
            </a:endParaRPr>
          </a:p>
        </p:txBody>
      </p:sp>
      <p:sp>
        <p:nvSpPr>
          <p:cNvPr id="235" name="Google Shape;235;p222"/>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6" name="Google Shape;236;p222"/>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22"/>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End Project 1">
  <p:cSld name="1_Course-End Project 1">
    <p:spTree>
      <p:nvGrpSpPr>
        <p:cNvPr id="1" name="Shape 238"/>
        <p:cNvGrpSpPr/>
        <p:nvPr/>
      </p:nvGrpSpPr>
      <p:grpSpPr>
        <a:xfrm>
          <a:off x="0" y="0"/>
          <a:ext cx="0" cy="0"/>
          <a:chOff x="0" y="0"/>
          <a:chExt cx="0" cy="0"/>
        </a:xfrm>
      </p:grpSpPr>
      <p:pic>
        <p:nvPicPr>
          <p:cNvPr id="239" name="Google Shape;239;p223"/>
          <p:cNvPicPr preferRelativeResize="0"/>
          <p:nvPr/>
        </p:nvPicPr>
        <p:blipFill rotWithShape="1">
          <a:blip r:embed="rId2">
            <a:alphaModFix/>
          </a:blip>
          <a:srcRect l="75197"/>
          <a:stretch/>
        </p:blipFill>
        <p:spPr>
          <a:xfrm>
            <a:off x="12224084" y="0"/>
            <a:ext cx="4031916" cy="9144003"/>
          </a:xfrm>
          <a:prstGeom prst="rect">
            <a:avLst/>
          </a:prstGeom>
          <a:noFill/>
          <a:ln>
            <a:noFill/>
          </a:ln>
        </p:spPr>
      </p:pic>
      <p:pic>
        <p:nvPicPr>
          <p:cNvPr id="240" name="Google Shape;240;p223" descr="A picture containing text&#10;&#10;Description automatically generated"/>
          <p:cNvPicPr preferRelativeResize="0"/>
          <p:nvPr/>
        </p:nvPicPr>
        <p:blipFill rotWithShape="1">
          <a:blip r:embed="rId3">
            <a:alphaModFix/>
          </a:blip>
          <a:srcRect/>
          <a:stretch/>
        </p:blipFill>
        <p:spPr>
          <a:xfrm>
            <a:off x="0" y="0"/>
            <a:ext cx="16255999" cy="9144000"/>
          </a:xfrm>
          <a:prstGeom prst="rect">
            <a:avLst/>
          </a:prstGeom>
          <a:noFill/>
          <a:ln>
            <a:noFill/>
          </a:ln>
        </p:spPr>
      </p:pic>
      <p:sp>
        <p:nvSpPr>
          <p:cNvPr id="241" name="Google Shape;241;p22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242" name="Google Shape;242;p223"/>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243" name="Google Shape;243;p22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4" name="Google Shape;244;p223"/>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2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urse-End Project 1">
  <p:cSld name="1_Course-End Project 1 2">
    <p:spTree>
      <p:nvGrpSpPr>
        <p:cNvPr id="1" name="Shape 246"/>
        <p:cNvGrpSpPr/>
        <p:nvPr/>
      </p:nvGrpSpPr>
      <p:grpSpPr>
        <a:xfrm>
          <a:off x="0" y="0"/>
          <a:ext cx="0" cy="0"/>
          <a:chOff x="0" y="0"/>
          <a:chExt cx="0" cy="0"/>
        </a:xfrm>
      </p:grpSpPr>
      <p:sp>
        <p:nvSpPr>
          <p:cNvPr id="247" name="Google Shape;247;p224"/>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248" name="Google Shape;248;p224"/>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249" name="Google Shape;249;p224"/>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0" name="Google Shape;250;p224"/>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24"/>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2" name="Google Shape;252;p224" descr="Graphical user interface&#10;&#10;Description automatically generated"/>
          <p:cNvPicPr preferRelativeResize="0"/>
          <p:nvPr/>
        </p:nvPicPr>
        <p:blipFill rotWithShape="1">
          <a:blip r:embed="rId2">
            <a:alphaModFix/>
          </a:blip>
          <a:srcRect/>
          <a:stretch/>
        </p:blipFill>
        <p:spPr>
          <a:xfrm>
            <a:off x="-63174" y="-29238"/>
            <a:ext cx="16255999" cy="9144000"/>
          </a:xfrm>
          <a:prstGeom prst="rect">
            <a:avLst/>
          </a:prstGeom>
          <a:noFill/>
          <a:ln>
            <a:noFill/>
          </a:ln>
        </p:spPr>
      </p:pic>
      <p:sp>
        <p:nvSpPr>
          <p:cNvPr id="253" name="Google Shape;253;p224"/>
          <p:cNvSpPr/>
          <p:nvPr/>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DEMO</a:t>
            </a:r>
            <a:endParaRPr sz="1400" b="0" i="0" u="none" strike="noStrike" cap="none">
              <a:solidFill>
                <a:srgbClr val="F9CB9C"/>
              </a:solidFill>
              <a:latin typeface="Oswald"/>
              <a:ea typeface="Oswald"/>
              <a:cs typeface="Oswald"/>
              <a:sym typeface="Oswald"/>
            </a:endParaRPr>
          </a:p>
        </p:txBody>
      </p:sp>
      <p:sp>
        <p:nvSpPr>
          <p:cNvPr id="254" name="Google Shape;254;p224"/>
          <p:cNvSpPr/>
          <p:nvPr/>
        </p:nvSpPr>
        <p:spPr>
          <a:xfrm>
            <a:off x="6254776" y="1394500"/>
            <a:ext cx="9513773" cy="6177052"/>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24"/>
          <p:cNvSpPr txBox="1">
            <a:spLocks noGrp="1"/>
          </p:cNvSpPr>
          <p:nvPr>
            <p:ph type="body" idx="2"/>
          </p:nvPr>
        </p:nvSpPr>
        <p:spPr>
          <a:xfrm>
            <a:off x="6286500" y="1842152"/>
            <a:ext cx="9238300" cy="5209139"/>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56"/>
        <p:cNvGrpSpPr/>
        <p:nvPr/>
      </p:nvGrpSpPr>
      <p:grpSpPr>
        <a:xfrm>
          <a:off x="0" y="0"/>
          <a:ext cx="0" cy="0"/>
          <a:chOff x="0" y="0"/>
          <a:chExt cx="0" cy="0"/>
        </a:xfrm>
      </p:grpSpPr>
      <p:pic>
        <p:nvPicPr>
          <p:cNvPr id="257" name="Google Shape;257;p22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58" name="Google Shape;258;p225"/>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1_Recap">
    <p:spTree>
      <p:nvGrpSpPr>
        <p:cNvPr id="1" name="Shape 25"/>
        <p:cNvGrpSpPr/>
        <p:nvPr/>
      </p:nvGrpSpPr>
      <p:grpSpPr>
        <a:xfrm>
          <a:off x="0" y="0"/>
          <a:ext cx="0" cy="0"/>
          <a:chOff x="0" y="0"/>
          <a:chExt cx="0" cy="0"/>
        </a:xfrm>
      </p:grpSpPr>
      <p:pic>
        <p:nvPicPr>
          <p:cNvPr id="26" name="Google Shape;26;p1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184"/>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28" name="Google Shape;28;p184"/>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84"/>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quiz content_n">
  <p:cSld name="2_quiz content_n">
    <p:spTree>
      <p:nvGrpSpPr>
        <p:cNvPr id="1" name="Shape 259"/>
        <p:cNvGrpSpPr/>
        <p:nvPr/>
      </p:nvGrpSpPr>
      <p:grpSpPr>
        <a:xfrm>
          <a:off x="0" y="0"/>
          <a:ext cx="0" cy="0"/>
          <a:chOff x="0" y="0"/>
          <a:chExt cx="0" cy="0"/>
        </a:xfrm>
      </p:grpSpPr>
      <p:pic>
        <p:nvPicPr>
          <p:cNvPr id="260" name="Google Shape;260;p22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1" name="Google Shape;261;p22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2" name="Google Shape;262;p22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226"/>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22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5" name="Google Shape;265;p22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6" name="Google Shape;266;p22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7" name="Google Shape;267;p22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8" name="Google Shape;268;p226"/>
          <p:cNvSpPr txBox="1">
            <a:spLocks noGrp="1"/>
          </p:cNvSpPr>
          <p:nvPr>
            <p:ph type="body" idx="3"/>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226"/>
          <p:cNvSpPr txBox="1">
            <a:spLocks noGrp="1"/>
          </p:cNvSpPr>
          <p:nvPr>
            <p:ph type="body" idx="4"/>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226"/>
          <p:cNvSpPr txBox="1">
            <a:spLocks noGrp="1"/>
          </p:cNvSpPr>
          <p:nvPr>
            <p:ph type="body" idx="5"/>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226"/>
          <p:cNvSpPr txBox="1">
            <a:spLocks noGrp="1"/>
          </p:cNvSpPr>
          <p:nvPr>
            <p:ph type="body" idx="6"/>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ans_n">
  <p:cSld name="2_quiz ans_n">
    <p:spTree>
      <p:nvGrpSpPr>
        <p:cNvPr id="1" name="Shape 272"/>
        <p:cNvGrpSpPr/>
        <p:nvPr/>
      </p:nvGrpSpPr>
      <p:grpSpPr>
        <a:xfrm>
          <a:off x="0" y="0"/>
          <a:ext cx="0" cy="0"/>
          <a:chOff x="0" y="0"/>
          <a:chExt cx="0" cy="0"/>
        </a:xfrm>
      </p:grpSpPr>
      <p:pic>
        <p:nvPicPr>
          <p:cNvPr id="273" name="Google Shape;273;p22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74" name="Google Shape;274;p227"/>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275" name="Google Shape;275;p227"/>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22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227"/>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78" name="Google Shape;278;p22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227"/>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81" name="Google Shape;281;p22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82" name="Google Shape;282;p22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83" name="Google Shape;283;p22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84" name="Google Shape;284;p227"/>
          <p:cNvSpPr txBox="1">
            <a:spLocks noGrp="1"/>
          </p:cNvSpPr>
          <p:nvPr>
            <p:ph type="body" idx="5"/>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7"/>
          <p:cNvSpPr txBox="1">
            <a:spLocks noGrp="1"/>
          </p:cNvSpPr>
          <p:nvPr>
            <p:ph type="body" idx="6"/>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227"/>
          <p:cNvSpPr txBox="1">
            <a:spLocks noGrp="1"/>
          </p:cNvSpPr>
          <p:nvPr>
            <p:ph type="body" idx="7"/>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227"/>
          <p:cNvSpPr txBox="1">
            <a:spLocks noGrp="1"/>
          </p:cNvSpPr>
          <p:nvPr>
            <p:ph type="body" idx="8"/>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88"/>
        <p:cNvGrpSpPr/>
        <p:nvPr/>
      </p:nvGrpSpPr>
      <p:grpSpPr>
        <a:xfrm>
          <a:off x="0" y="0"/>
          <a:ext cx="0" cy="0"/>
          <a:chOff x="0" y="0"/>
          <a:chExt cx="0" cy="0"/>
        </a:xfrm>
      </p:grpSpPr>
      <p:pic>
        <p:nvPicPr>
          <p:cNvPr id="289" name="Google Shape;289;p22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90" name="Google Shape;290;p228"/>
          <p:cNvSpPr txBox="1"/>
          <p:nvPr/>
        </p:nvSpPr>
        <p:spPr>
          <a:xfrm>
            <a:off x="1073501" y="7190611"/>
            <a:ext cx="3101683" cy="4151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291" name="Google Shape;291;p228"/>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2" name="Google Shape;292;p228"/>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28"/>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lt1"/>
              </a:buClr>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28"/>
          <p:cNvSpPr txBox="1">
            <a:spLocks noGrp="1"/>
          </p:cNvSpPr>
          <p:nvPr>
            <p:ph type="body" idx="3"/>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28"/>
          <p:cNvSpPr txBox="1">
            <a:spLocks noGrp="1"/>
          </p:cNvSpPr>
          <p:nvPr>
            <p:ph type="body" idx="4"/>
          </p:nvPr>
        </p:nvSpPr>
        <p:spPr>
          <a:xfrm>
            <a:off x="3933646" y="7228935"/>
            <a:ext cx="9043470" cy="361875"/>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Clr>
                <a:srgbClr val="ED6B14"/>
              </a:buClr>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22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7" name="Google Shape;297;p22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8" name="Google Shape;298;p22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99" name="Google Shape;299;p22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00" name="Google Shape;300;p228"/>
          <p:cNvSpPr txBox="1">
            <a:spLocks noGrp="1"/>
          </p:cNvSpPr>
          <p:nvPr>
            <p:ph type="body" idx="5"/>
          </p:nvPr>
        </p:nvSpPr>
        <p:spPr>
          <a:xfrm>
            <a:off x="2329744" y="26491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228"/>
          <p:cNvSpPr txBox="1">
            <a:spLocks noGrp="1"/>
          </p:cNvSpPr>
          <p:nvPr>
            <p:ph type="body" idx="6"/>
          </p:nvPr>
        </p:nvSpPr>
        <p:spPr>
          <a:xfrm>
            <a:off x="2329744" y="346979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228"/>
          <p:cNvSpPr txBox="1">
            <a:spLocks noGrp="1"/>
          </p:cNvSpPr>
          <p:nvPr>
            <p:ph type="body" idx="7"/>
          </p:nvPr>
        </p:nvSpPr>
        <p:spPr>
          <a:xfrm>
            <a:off x="2329744" y="429039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228"/>
          <p:cNvSpPr txBox="1">
            <a:spLocks noGrp="1"/>
          </p:cNvSpPr>
          <p:nvPr>
            <p:ph type="body" idx="8"/>
          </p:nvPr>
        </p:nvSpPr>
        <p:spPr>
          <a:xfrm>
            <a:off x="2329744" y="511100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ssisted Practice 1">
  <p:cSld name="1_Assisted Practice 1">
    <p:spTree>
      <p:nvGrpSpPr>
        <p:cNvPr id="1" name="Shape 304"/>
        <p:cNvGrpSpPr/>
        <p:nvPr/>
      </p:nvGrpSpPr>
      <p:grpSpPr>
        <a:xfrm>
          <a:off x="0" y="0"/>
          <a:ext cx="0" cy="0"/>
          <a:chOff x="0" y="0"/>
          <a:chExt cx="0" cy="0"/>
        </a:xfrm>
      </p:grpSpPr>
      <p:pic>
        <p:nvPicPr>
          <p:cNvPr id="305" name="Google Shape;305;p229"/>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306" name="Google Shape;306;p229"/>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800" b="0"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7" name="Google Shape;307;p229"/>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29"/>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29"/>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4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You Already Know">
  <p:cSld name="1_You Already Know">
    <p:spTree>
      <p:nvGrpSpPr>
        <p:cNvPr id="1" name="Shape 310"/>
        <p:cNvGrpSpPr/>
        <p:nvPr/>
      </p:nvGrpSpPr>
      <p:grpSpPr>
        <a:xfrm>
          <a:off x="0" y="0"/>
          <a:ext cx="0" cy="0"/>
          <a:chOff x="0" y="0"/>
          <a:chExt cx="0" cy="0"/>
        </a:xfrm>
      </p:grpSpPr>
      <p:pic>
        <p:nvPicPr>
          <p:cNvPr id="311" name="Google Shape;311;p230"/>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312" name="Google Shape;312;p230"/>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30"/>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cenario ">
  <p:cSld name="1_Scenario ">
    <p:spTree>
      <p:nvGrpSpPr>
        <p:cNvPr id="1" name="Shape 314"/>
        <p:cNvGrpSpPr/>
        <p:nvPr/>
      </p:nvGrpSpPr>
      <p:grpSpPr>
        <a:xfrm>
          <a:off x="0" y="0"/>
          <a:ext cx="0" cy="0"/>
          <a:chOff x="0" y="0"/>
          <a:chExt cx="0" cy="0"/>
        </a:xfrm>
      </p:grpSpPr>
      <p:pic>
        <p:nvPicPr>
          <p:cNvPr id="315" name="Google Shape;315;p231"/>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16" name="Google Shape;316;p231"/>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31"/>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318" name="Google Shape;318;p231"/>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319"/>
        <p:cNvGrpSpPr/>
        <p:nvPr/>
      </p:nvGrpSpPr>
      <p:grpSpPr>
        <a:xfrm>
          <a:off x="0" y="0"/>
          <a:ext cx="0" cy="0"/>
          <a:chOff x="0" y="0"/>
          <a:chExt cx="0" cy="0"/>
        </a:xfrm>
      </p:grpSpPr>
      <p:pic>
        <p:nvPicPr>
          <p:cNvPr id="320" name="Google Shape;320;p232"/>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21" name="Google Shape;321;p232"/>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32"/>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You Already Know 1">
  <p:cSld name="1_You Already Know 1">
    <p:spTree>
      <p:nvGrpSpPr>
        <p:cNvPr id="1" name="Shape 323"/>
        <p:cNvGrpSpPr/>
        <p:nvPr/>
      </p:nvGrpSpPr>
      <p:grpSpPr>
        <a:xfrm>
          <a:off x="0" y="0"/>
          <a:ext cx="0" cy="0"/>
          <a:chOff x="0" y="0"/>
          <a:chExt cx="0" cy="0"/>
        </a:xfrm>
      </p:grpSpPr>
      <p:pic>
        <p:nvPicPr>
          <p:cNvPr id="324" name="Google Shape;324;p233"/>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325" name="Google Shape;325;p233"/>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Clr>
                <a:srgbClr val="3F3F3F"/>
              </a:buClr>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quiz content_n">
  <p:cSld name="1_quiz content_n">
    <p:spTree>
      <p:nvGrpSpPr>
        <p:cNvPr id="1" name="Shape 332"/>
        <p:cNvGrpSpPr/>
        <p:nvPr/>
      </p:nvGrpSpPr>
      <p:grpSpPr>
        <a:xfrm>
          <a:off x="0" y="0"/>
          <a:ext cx="0" cy="0"/>
          <a:chOff x="0" y="0"/>
          <a:chExt cx="0" cy="0"/>
        </a:xfrm>
      </p:grpSpPr>
      <p:pic>
        <p:nvPicPr>
          <p:cNvPr id="333" name="Google Shape;333;p195"/>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334" name="Google Shape;334;p19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5" name="Google Shape;335;p195"/>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6" name="Google Shape;336;p195"/>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7" name="Google Shape;337;p19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8" name="Google Shape;338;p19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9" name="Google Shape;339;p19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0" name="Google Shape;340;p19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1" name="Google Shape;341;p195"/>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2" name="Google Shape;342;p195"/>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3" name="Google Shape;343;p19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4" name="Google Shape;344;p19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quiz ans_n">
  <p:cSld name="1_quiz ans_n">
    <p:spTree>
      <p:nvGrpSpPr>
        <p:cNvPr id="1" name="Shape 345"/>
        <p:cNvGrpSpPr/>
        <p:nvPr/>
      </p:nvGrpSpPr>
      <p:grpSpPr>
        <a:xfrm>
          <a:off x="0" y="0"/>
          <a:ext cx="0" cy="0"/>
          <a:chOff x="0" y="0"/>
          <a:chExt cx="0" cy="0"/>
        </a:xfrm>
      </p:grpSpPr>
      <p:pic>
        <p:nvPicPr>
          <p:cNvPr id="346" name="Google Shape;346;p19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47" name="Google Shape;347;p196"/>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348" name="Google Shape;348;p196"/>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9" name="Google Shape;349;p196"/>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0" name="Google Shape;350;p19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1" name="Google Shape;351;p19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9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9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9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96"/>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6" name="Google Shape;356;p196"/>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7" name="Google Shape;357;p196"/>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8" name="Google Shape;358;p196"/>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9" name="Google Shape;359;p196"/>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0" name="Google Shape;360;p196"/>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enario ">
  <p:cSld name="Scenario 1">
    <p:spTree>
      <p:nvGrpSpPr>
        <p:cNvPr id="1" name="Shape 30"/>
        <p:cNvGrpSpPr/>
        <p:nvPr/>
      </p:nvGrpSpPr>
      <p:grpSpPr>
        <a:xfrm>
          <a:off x="0" y="0"/>
          <a:ext cx="0" cy="0"/>
          <a:chOff x="0" y="0"/>
          <a:chExt cx="0" cy="0"/>
        </a:xfrm>
      </p:grpSpPr>
      <p:pic>
        <p:nvPicPr>
          <p:cNvPr id="31" name="Google Shape;31;p185"/>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2" name="Google Shape;32;p185"/>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3" name="Google Shape;33;p185"/>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185"/>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61"/>
        <p:cNvGrpSpPr/>
        <p:nvPr/>
      </p:nvGrpSpPr>
      <p:grpSpPr>
        <a:xfrm>
          <a:off x="0" y="0"/>
          <a:ext cx="0" cy="0"/>
          <a:chOff x="0" y="0"/>
          <a:chExt cx="0" cy="0"/>
        </a:xfrm>
      </p:grpSpPr>
      <p:pic>
        <p:nvPicPr>
          <p:cNvPr id="362" name="Google Shape;362;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5" name="Google Shape;365;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366"/>
        <p:cNvGrpSpPr/>
        <p:nvPr/>
      </p:nvGrpSpPr>
      <p:grpSpPr>
        <a:xfrm>
          <a:off x="0" y="0"/>
          <a:ext cx="0" cy="0"/>
          <a:chOff x="0" y="0"/>
          <a:chExt cx="0" cy="0"/>
        </a:xfrm>
      </p:grpSpPr>
      <p:pic>
        <p:nvPicPr>
          <p:cNvPr id="367" name="Google Shape;367;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8" name="Google Shape;368;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9" name="Google Shape;369;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370" name="Google Shape;370;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71"/>
        <p:cNvGrpSpPr/>
        <p:nvPr/>
      </p:nvGrpSpPr>
      <p:grpSpPr>
        <a:xfrm>
          <a:off x="0" y="0"/>
          <a:ext cx="0" cy="0"/>
          <a:chOff x="0" y="0"/>
          <a:chExt cx="0" cy="0"/>
        </a:xfrm>
      </p:grpSpPr>
      <p:pic>
        <p:nvPicPr>
          <p:cNvPr id="372" name="Google Shape;372;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73" name="Google Shape;373;p26"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pic>
        <p:nvPicPr>
          <p:cNvPr id="374" name="Google Shape;374;p2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75" name="Google Shape;375;p26"/>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 Day in the Life of a Full Stack Developer</a:t>
            </a:r>
            <a:endParaRPr sz="1400" b="0" i="0" u="none" strike="noStrike" cap="none">
              <a:solidFill>
                <a:srgbClr val="262626"/>
              </a:solidFill>
              <a:latin typeface="Arial"/>
              <a:ea typeface="Arial"/>
              <a:cs typeface="Arial"/>
              <a:sym typeface="Arial"/>
            </a:endParaRPr>
          </a:p>
        </p:txBody>
      </p:sp>
      <p:pic>
        <p:nvPicPr>
          <p:cNvPr id="377" name="Google Shape;377;p26"/>
          <p:cNvPicPr preferRelativeResize="0"/>
          <p:nvPr/>
        </p:nvPicPr>
        <p:blipFill rotWithShape="1">
          <a:blip r:embed="rId5">
            <a:alphaModFix/>
          </a:blip>
          <a:srcRect/>
          <a:stretch/>
        </p:blipFill>
        <p:spPr>
          <a:xfrm>
            <a:off x="3055042" y="771540"/>
            <a:ext cx="10080000" cy="365760"/>
          </a:xfrm>
          <a:prstGeom prst="rect">
            <a:avLst/>
          </a:prstGeom>
          <a:noFill/>
          <a:ln>
            <a:noFill/>
          </a:ln>
        </p:spPr>
      </p:pic>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8"/>
        <p:cNvGrpSpPr/>
        <p:nvPr/>
      </p:nvGrpSpPr>
      <p:grpSpPr>
        <a:xfrm>
          <a:off x="0" y="0"/>
          <a:ext cx="0" cy="0"/>
          <a:chOff x="0" y="0"/>
          <a:chExt cx="0" cy="0"/>
        </a:xfrm>
      </p:grpSpPr>
      <p:pic>
        <p:nvPicPr>
          <p:cNvPr id="379" name="Google Shape;379;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0" name="Google Shape;380;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1" name="Google Shape;381;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382" name="Google Shape;382;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383" name="Google Shape;383;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4" name="Google Shape;384;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5" name="Google Shape;385;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6" name="Google Shape;386;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87"/>
        <p:cNvGrpSpPr/>
        <p:nvPr/>
      </p:nvGrpSpPr>
      <p:grpSpPr>
        <a:xfrm>
          <a:off x="0" y="0"/>
          <a:ext cx="0" cy="0"/>
          <a:chOff x="0" y="0"/>
          <a:chExt cx="0" cy="0"/>
        </a:xfrm>
      </p:grpSpPr>
      <p:pic>
        <p:nvPicPr>
          <p:cNvPr id="388" name="Google Shape;388;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9" name="Google Shape;389;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90" name="Google Shape;390;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91" name="Google Shape;391;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92"/>
        <p:cNvGrpSpPr/>
        <p:nvPr/>
      </p:nvGrpSpPr>
      <p:grpSpPr>
        <a:xfrm>
          <a:off x="0" y="0"/>
          <a:ext cx="0" cy="0"/>
          <a:chOff x="0" y="0"/>
          <a:chExt cx="0" cy="0"/>
        </a:xfrm>
      </p:grpSpPr>
      <p:pic>
        <p:nvPicPr>
          <p:cNvPr id="393" name="Google Shape;393;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4" name="Google Shape;394;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95" name="Google Shape;395;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397"/>
        <p:cNvGrpSpPr/>
        <p:nvPr/>
      </p:nvGrpSpPr>
      <p:grpSpPr>
        <a:xfrm>
          <a:off x="0" y="0"/>
          <a:ext cx="0" cy="0"/>
          <a:chOff x="0" y="0"/>
          <a:chExt cx="0" cy="0"/>
        </a:xfrm>
      </p:grpSpPr>
      <p:pic>
        <p:nvPicPr>
          <p:cNvPr id="398" name="Google Shape;398;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9" name="Google Shape;399;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0" name="Google Shape;400;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401" name="Google Shape;401;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02"/>
        <p:cNvGrpSpPr/>
        <p:nvPr/>
      </p:nvGrpSpPr>
      <p:grpSpPr>
        <a:xfrm>
          <a:off x="0" y="0"/>
          <a:ext cx="0" cy="0"/>
          <a:chOff x="0" y="0"/>
          <a:chExt cx="0" cy="0"/>
        </a:xfrm>
      </p:grpSpPr>
      <p:pic>
        <p:nvPicPr>
          <p:cNvPr id="403" name="Google Shape;403;p3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04" name="Google Shape;404;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05" name="Google Shape;405;p3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406" name="Google Shape;406;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407" name="Google Shape;407;p33"/>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8" name="Google Shape;408;p33"/>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9" name="Google Shape;409;p33"/>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0" name="Google Shape;410;p33"/>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411"/>
        <p:cNvGrpSpPr/>
        <p:nvPr/>
      </p:nvGrpSpPr>
      <p:grpSpPr>
        <a:xfrm>
          <a:off x="0" y="0"/>
          <a:ext cx="0" cy="0"/>
          <a:chOff x="0" y="0"/>
          <a:chExt cx="0" cy="0"/>
        </a:xfrm>
      </p:grpSpPr>
      <p:pic>
        <p:nvPicPr>
          <p:cNvPr id="412" name="Google Shape;412;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13" name="Google Shape;413;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14" name="Google Shape;414;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5" name="Google Shape;415;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6" name="Google Shape;416;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7" name="Google Shape;417;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18" name="Google Shape;418;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419" name="Google Shape;419;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1" name="Google Shape;421;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3" name="Google Shape;423;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425"/>
        <p:cNvGrpSpPr/>
        <p:nvPr/>
      </p:nvGrpSpPr>
      <p:grpSpPr>
        <a:xfrm>
          <a:off x="0" y="0"/>
          <a:ext cx="0" cy="0"/>
          <a:chOff x="0" y="0"/>
          <a:chExt cx="0" cy="0"/>
        </a:xfrm>
      </p:grpSpPr>
      <p:pic>
        <p:nvPicPr>
          <p:cNvPr id="426" name="Google Shape;426;p19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27" name="Google Shape;427;p199"/>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428" name="Google Shape;428;p19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29" name="Google Shape;429;p199"/>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0" name="Google Shape;430;p199"/>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35"/>
        <p:cNvGrpSpPr/>
        <p:nvPr/>
      </p:nvGrpSpPr>
      <p:grpSpPr>
        <a:xfrm>
          <a:off x="0" y="0"/>
          <a:ext cx="0" cy="0"/>
          <a:chOff x="0" y="0"/>
          <a:chExt cx="0" cy="0"/>
        </a:xfrm>
      </p:grpSpPr>
      <p:pic>
        <p:nvPicPr>
          <p:cNvPr id="36" name="Google Shape;36;p186"/>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37" name="Google Shape;37;p186"/>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86"/>
          <p:cNvSpPr/>
          <p:nvPr/>
        </p:nvSpPr>
        <p:spPr>
          <a:xfrm>
            <a:off x="4653550" y="305074"/>
            <a:ext cx="7855442" cy="444733"/>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 Full Stack Developer</a:t>
            </a:r>
            <a:endParaRPr sz="1400" b="0" i="0" u="none" strike="noStrike" cap="none">
              <a:solidFill>
                <a:srgbClr val="434343"/>
              </a:solidFill>
              <a:latin typeface="Open Sans"/>
              <a:ea typeface="Open Sans"/>
              <a:cs typeface="Open Sans"/>
              <a:sym typeface="Open Sans"/>
            </a:endParaRPr>
          </a:p>
        </p:txBody>
      </p:sp>
      <p:sp>
        <p:nvSpPr>
          <p:cNvPr id="39" name="Google Shape;39;p186"/>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 name="Google Shape;40;p186"/>
          <p:cNvPicPr preferRelativeResize="0"/>
          <p:nvPr/>
        </p:nvPicPr>
        <p:blipFill rotWithShape="1">
          <a:blip r:embed="rId3">
            <a:alphaModFix/>
          </a:blip>
          <a:srcRect t="6807" b="6798"/>
          <a:stretch/>
        </p:blipFill>
        <p:spPr>
          <a:xfrm>
            <a:off x="2842623" y="804671"/>
            <a:ext cx="11704610" cy="910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431"/>
        <p:cNvGrpSpPr/>
        <p:nvPr/>
      </p:nvGrpSpPr>
      <p:grpSpPr>
        <a:xfrm>
          <a:off x="0" y="0"/>
          <a:ext cx="0" cy="0"/>
          <a:chOff x="0" y="0"/>
          <a:chExt cx="0" cy="0"/>
        </a:xfrm>
      </p:grpSpPr>
      <p:pic>
        <p:nvPicPr>
          <p:cNvPr id="432" name="Google Shape;432;p200"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33" name="Google Shape;433;p200"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434" name="Google Shape;434;p20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35" name="Google Shape;435;p200"/>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6" name="Google Shape;436;p200"/>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437"/>
        <p:cNvGrpSpPr/>
        <p:nvPr/>
      </p:nvGrpSpPr>
      <p:grpSpPr>
        <a:xfrm>
          <a:off x="0" y="0"/>
          <a:ext cx="0" cy="0"/>
          <a:chOff x="0" y="0"/>
          <a:chExt cx="0" cy="0"/>
        </a:xfrm>
      </p:grpSpPr>
      <p:pic>
        <p:nvPicPr>
          <p:cNvPr id="438" name="Google Shape;438;p20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39" name="Google Shape;439;p20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40" name="Google Shape;440;p20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1" name="Google Shape;441;p20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2" name="Google Shape;442;p20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Before the Next Class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43"/>
        <p:cNvGrpSpPr/>
        <p:nvPr/>
      </p:nvGrpSpPr>
      <p:grpSpPr>
        <a:xfrm>
          <a:off x="0" y="0"/>
          <a:ext cx="0" cy="0"/>
          <a:chOff x="0" y="0"/>
          <a:chExt cx="0" cy="0"/>
        </a:xfrm>
      </p:grpSpPr>
      <p:pic>
        <p:nvPicPr>
          <p:cNvPr id="444" name="Google Shape;444;p202"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5" name="Google Shape;445;p20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46" name="Google Shape;446;p202"/>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202"/>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8" name="Google Shape;448;p202"/>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What’s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1"/>
        <p:cNvGrpSpPr/>
        <p:nvPr/>
      </p:nvGrpSpPr>
      <p:grpSpPr>
        <a:xfrm>
          <a:off x="0" y="0"/>
          <a:ext cx="0" cy="0"/>
          <a:chOff x="0" y="0"/>
          <a:chExt cx="0" cy="0"/>
        </a:xfrm>
      </p:grpSpPr>
      <p:pic>
        <p:nvPicPr>
          <p:cNvPr id="42" name="Google Shape;42;p187" descr="Graphical user interface&#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43" name="Google Shape;43;p18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44" name="Google Shape;44;p187"/>
          <p:cNvSpPr txBox="1">
            <a:spLocks noGrp="1"/>
          </p:cNvSpPr>
          <p:nvPr>
            <p:ph type="body" idx="1"/>
          </p:nvPr>
        </p:nvSpPr>
        <p:spPr>
          <a:xfrm>
            <a:off x="1470660" y="2514932"/>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7"/>
          <p:cNvSpPr txBox="1">
            <a:spLocks noGrp="1"/>
          </p:cNvSpPr>
          <p:nvPr>
            <p:ph type="body" idx="2"/>
          </p:nvPr>
        </p:nvSpPr>
        <p:spPr>
          <a:xfrm>
            <a:off x="1470660" y="3688275"/>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87"/>
          <p:cNvSpPr txBox="1">
            <a:spLocks noGrp="1"/>
          </p:cNvSpPr>
          <p:nvPr>
            <p:ph type="body" idx="3"/>
          </p:nvPr>
        </p:nvSpPr>
        <p:spPr>
          <a:xfrm>
            <a:off x="1470660" y="4861618"/>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87"/>
          <p:cNvSpPr txBox="1">
            <a:spLocks noGrp="1"/>
          </p:cNvSpPr>
          <p:nvPr>
            <p:ph type="body" idx="4"/>
          </p:nvPr>
        </p:nvSpPr>
        <p:spPr>
          <a:xfrm>
            <a:off x="1470660" y="6034961"/>
            <a:ext cx="8229600" cy="5487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Clr>
                <a:srgbClr val="3F3F3F"/>
              </a:buClr>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87"/>
          <p:cNvSpPr/>
          <p:nvPr/>
        </p:nvSpPr>
        <p:spPr>
          <a:xfrm>
            <a:off x="909797" y="1680111"/>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49" name="Google Shape;49;p187"/>
          <p:cNvPicPr preferRelativeResize="0"/>
          <p:nvPr/>
        </p:nvPicPr>
        <p:blipFill rotWithShape="1">
          <a:blip r:embed="rId3">
            <a:alphaModFix/>
          </a:blip>
          <a:srcRect t="6807" b="6798"/>
          <a:stretch/>
        </p:blipFill>
        <p:spPr>
          <a:xfrm>
            <a:off x="2760687" y="1311035"/>
            <a:ext cx="5440154" cy="910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50"/>
        <p:cNvGrpSpPr/>
        <p:nvPr/>
      </p:nvGrpSpPr>
      <p:grpSpPr>
        <a:xfrm>
          <a:off x="0" y="0"/>
          <a:ext cx="0" cy="0"/>
          <a:chOff x="0" y="0"/>
          <a:chExt cx="0" cy="0"/>
        </a:xfrm>
      </p:grpSpPr>
      <p:pic>
        <p:nvPicPr>
          <p:cNvPr id="51" name="Google Shape;51;p188"/>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52" name="Google Shape;52;p18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3F3F3F"/>
              </a:buClr>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53"/>
        <p:cNvGrpSpPr/>
        <p:nvPr/>
      </p:nvGrpSpPr>
      <p:grpSpPr>
        <a:xfrm>
          <a:off x="0" y="0"/>
          <a:ext cx="0" cy="0"/>
          <a:chOff x="0" y="0"/>
          <a:chExt cx="0" cy="0"/>
        </a:xfrm>
      </p:grpSpPr>
      <p:pic>
        <p:nvPicPr>
          <p:cNvPr id="54" name="Google Shape;54;p189"/>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55" name="Google Shape;55;p189"/>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0"/>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0"/>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0"/>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 name="Google Shape;13;p180"/>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 name="Google Shape;14;p180"/>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8" name="Google Shape;328;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9" name="Google Shape;329;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0" name="Google Shape;330;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1" name="Google Shape;331;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6"/>
          <p:cNvSpPr txBox="1">
            <a:spLocks noGrp="1"/>
          </p:cNvSpPr>
          <p:nvPr>
            <p:ph type="body" idx="1"/>
          </p:nvPr>
        </p:nvSpPr>
        <p:spPr>
          <a:xfrm>
            <a:off x="8800036"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dirty="0">
                <a:solidFill>
                  <a:srgbClr val="3F3F3F"/>
                </a:solidFill>
              </a:rPr>
              <a:t>Live Session 01: Project Planning and  </a:t>
            </a:r>
            <a:endParaRPr dirty="0"/>
          </a:p>
          <a:p>
            <a:pPr marL="0" lvl="0" indent="0" algn="ctr" rtl="0">
              <a:lnSpc>
                <a:spcPct val="100000"/>
              </a:lnSpc>
              <a:spcBef>
                <a:spcPts val="1000"/>
              </a:spcBef>
              <a:spcAft>
                <a:spcPts val="0"/>
              </a:spcAft>
              <a:buClr>
                <a:srgbClr val="3F3F3F"/>
              </a:buClr>
              <a:buSzPts val="2800"/>
              <a:buNone/>
            </a:pPr>
            <a:r>
              <a:rPr lang="en-US" dirty="0">
                <a:solidFill>
                  <a:srgbClr val="3F3F3F"/>
                </a:solidFill>
              </a:rPr>
              <a:t>Create Project Structure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rmAutofit/>
          </a:bodyPr>
          <a:lstStyle/>
          <a:p>
            <a:pPr marL="50800" lvl="0" indent="0" algn="l" rtl="0">
              <a:lnSpc>
                <a:spcPct val="114000"/>
              </a:lnSpc>
              <a:spcBef>
                <a:spcPts val="1000"/>
              </a:spcBef>
              <a:spcAft>
                <a:spcPts val="0"/>
              </a:spcAft>
              <a:buClr>
                <a:srgbClr val="3F3F3F"/>
              </a:buClr>
              <a:buSzPts val="2800"/>
              <a:buNone/>
            </a:pPr>
            <a:r>
              <a:rPr lang="en-US" dirty="0">
                <a:latin typeface="Open Sans"/>
                <a:ea typeface="Open Sans"/>
                <a:cs typeface="Open Sans"/>
                <a:sym typeface="Open Sans"/>
              </a:rPr>
              <a:t>Bob now plans his activities to create a web page following his research. </a:t>
            </a:r>
            <a:endParaRPr dirty="0"/>
          </a:p>
          <a:p>
            <a:pPr marL="50800" lvl="0" indent="0" algn="l" rtl="0">
              <a:lnSpc>
                <a:spcPct val="114000"/>
              </a:lnSpc>
              <a:spcBef>
                <a:spcPts val="1000"/>
              </a:spcBef>
              <a:spcAft>
                <a:spcPts val="0"/>
              </a:spcAft>
              <a:buClr>
                <a:srgbClr val="3F3F3F"/>
              </a:buClr>
              <a:buSzPts val="2800"/>
              <a:buNone/>
            </a:pPr>
            <a:r>
              <a:rPr lang="en-US" dirty="0">
                <a:latin typeface="Open Sans"/>
                <a:ea typeface="Open Sans"/>
                <a:cs typeface="Open Sans"/>
                <a:sym typeface="Open Sans"/>
              </a:rPr>
              <a:t>Bob decides to do following activities: </a:t>
            </a:r>
            <a:endParaRPr dirty="0"/>
          </a:p>
          <a:p>
            <a:pPr marL="914400" lvl="1" indent="-381000" algn="l" rtl="0">
              <a:lnSpc>
                <a:spcPct val="114000"/>
              </a:lnSpc>
              <a:spcBef>
                <a:spcPts val="500"/>
              </a:spcBef>
              <a:spcAft>
                <a:spcPts val="0"/>
              </a:spcAft>
              <a:buClr>
                <a:srgbClr val="3F3F3F"/>
              </a:buClr>
              <a:buSzPts val="2400"/>
              <a:buChar char="•"/>
            </a:pPr>
            <a:r>
              <a:rPr lang="en-US" sz="2200" dirty="0">
                <a:solidFill>
                  <a:srgbClr val="3F3F3F"/>
                </a:solidFill>
                <a:latin typeface="Open Sans"/>
                <a:ea typeface="Open Sans"/>
                <a:cs typeface="Open Sans"/>
                <a:sym typeface="Open Sans"/>
              </a:rPr>
              <a:t>Create user stories for Epics of Web App for end user and Admin Dashboard</a:t>
            </a:r>
            <a:endParaRPr dirty="0"/>
          </a:p>
          <a:p>
            <a:pPr marL="914400" lvl="1" indent="-381000" algn="l" rtl="0">
              <a:lnSpc>
                <a:spcPct val="114000"/>
              </a:lnSpc>
              <a:spcBef>
                <a:spcPts val="500"/>
              </a:spcBef>
              <a:spcAft>
                <a:spcPts val="0"/>
              </a:spcAft>
              <a:buClr>
                <a:srgbClr val="3F3F3F"/>
              </a:buClr>
              <a:buSzPts val="2400"/>
              <a:buChar char="•"/>
            </a:pPr>
            <a:r>
              <a:rPr lang="en-US" sz="2200" dirty="0">
                <a:solidFill>
                  <a:srgbClr val="3F3F3F"/>
                </a:solidFill>
                <a:latin typeface="Open Sans"/>
                <a:ea typeface="Open Sans"/>
                <a:cs typeface="Open Sans"/>
                <a:sym typeface="Open Sans"/>
              </a:rPr>
              <a:t>Plan sprints using JIRA</a:t>
            </a:r>
            <a:endParaRPr dirty="0"/>
          </a:p>
          <a:p>
            <a:pPr marL="914400" lvl="1" indent="-381000" algn="l" rtl="0">
              <a:lnSpc>
                <a:spcPct val="114000"/>
              </a:lnSpc>
              <a:spcBef>
                <a:spcPts val="500"/>
              </a:spcBef>
              <a:spcAft>
                <a:spcPts val="0"/>
              </a:spcAft>
              <a:buClr>
                <a:srgbClr val="3F3F3F"/>
              </a:buClr>
              <a:buSzPts val="2400"/>
              <a:buChar char="•"/>
            </a:pPr>
            <a:r>
              <a:rPr lang="en-US" sz="2200" dirty="0">
                <a:solidFill>
                  <a:srgbClr val="3F3F3F"/>
                </a:solidFill>
                <a:latin typeface="Open Sans"/>
                <a:ea typeface="Open Sans"/>
                <a:cs typeface="Open Sans"/>
                <a:sym typeface="Open Sans"/>
              </a:rPr>
              <a:t>Create projects using angular framework</a:t>
            </a:r>
            <a:endParaRPr dirty="0"/>
          </a:p>
          <a:p>
            <a:pPr marL="914400" lvl="1" indent="-381000" algn="l" rtl="0">
              <a:lnSpc>
                <a:spcPct val="114000"/>
              </a:lnSpc>
              <a:spcBef>
                <a:spcPts val="500"/>
              </a:spcBef>
              <a:spcAft>
                <a:spcPts val="0"/>
              </a:spcAft>
              <a:buClr>
                <a:srgbClr val="3F3F3F"/>
              </a:buClr>
              <a:buSzPts val="2400"/>
              <a:buChar char="•"/>
            </a:pPr>
            <a:r>
              <a:rPr lang="en-US" sz="2200" dirty="0">
                <a:solidFill>
                  <a:srgbClr val="3F3F3F"/>
                </a:solidFill>
                <a:latin typeface="Open Sans"/>
                <a:ea typeface="Open Sans"/>
                <a:cs typeface="Open Sans"/>
                <a:sym typeface="Open Sans"/>
              </a:rPr>
              <a:t>Sync projects using GitHub repositories </a:t>
            </a:r>
            <a:endParaRPr dirty="0"/>
          </a:p>
          <a:p>
            <a:pPr marL="533400" lvl="1" indent="0" algn="l" rtl="0">
              <a:lnSpc>
                <a:spcPct val="114000"/>
              </a:lnSpc>
              <a:spcBef>
                <a:spcPts val="500"/>
              </a:spcBef>
              <a:spcAft>
                <a:spcPts val="0"/>
              </a:spcAft>
              <a:buClr>
                <a:schemeClr val="dk1"/>
              </a:buClr>
              <a:buSzPts val="2400"/>
              <a:buNone/>
            </a:pPr>
            <a:endParaRPr sz="2200" dirty="0">
              <a:solidFill>
                <a:srgbClr val="3F3F3F"/>
              </a:solidFill>
              <a:latin typeface="Open Sans"/>
              <a:ea typeface="Open Sans"/>
              <a:cs typeface="Open Sans"/>
              <a:sym typeface="Open Sans"/>
            </a:endParaRPr>
          </a:p>
          <a:p>
            <a:pPr marL="50800" lvl="0" indent="0" algn="l" rtl="0">
              <a:lnSpc>
                <a:spcPct val="114000"/>
              </a:lnSpc>
              <a:spcBef>
                <a:spcPts val="1000"/>
              </a:spcBef>
              <a:spcAft>
                <a:spcPts val="0"/>
              </a:spcAft>
              <a:buClr>
                <a:srgbClr val="3F3F3F"/>
              </a:buClr>
              <a:buSzPts val="2800"/>
              <a:buNone/>
            </a:pPr>
            <a:r>
              <a:rPr lang="en-US" dirty="0">
                <a:latin typeface="Open Sans"/>
                <a:ea typeface="Open Sans"/>
                <a:cs typeface="Open Sans"/>
                <a:sym typeface="Open Sans"/>
              </a:rPr>
              <a:t>In this lesson, we will learn how to solve this real-world scenario to help Bob complete his task effectively and quickly. </a:t>
            </a:r>
            <a:endParaRPr dirty="0"/>
          </a:p>
          <a:p>
            <a:pPr marL="50800" lvl="0" indent="0" algn="l" rtl="0">
              <a:lnSpc>
                <a:spcPct val="114000"/>
              </a:lnSpc>
              <a:spcBef>
                <a:spcPts val="1000"/>
              </a:spcBef>
              <a:spcAft>
                <a:spcPts val="0"/>
              </a:spcAft>
              <a:buClr>
                <a:srgbClr val="3F3F3F"/>
              </a:buClr>
              <a:buSzPts val="2800"/>
              <a:buNone/>
            </a:pPr>
            <a:endParaRPr dirty="0">
              <a:latin typeface="Open Sans"/>
              <a:ea typeface="Open Sans"/>
              <a:cs typeface="Open Sans"/>
              <a:sym typeface="Open Sans"/>
            </a:endParaRPr>
          </a:p>
          <a:p>
            <a:pPr marL="914400" lvl="1" indent="-228600" algn="l" rtl="0">
              <a:lnSpc>
                <a:spcPct val="90000"/>
              </a:lnSpc>
              <a:spcBef>
                <a:spcPts val="500"/>
              </a:spcBef>
              <a:spcAft>
                <a:spcPts val="0"/>
              </a:spcAft>
              <a:buClr>
                <a:schemeClr val="dk1"/>
              </a:buClr>
              <a:buSzPts val="2400"/>
              <a:buNone/>
            </a:pPr>
            <a:endParaRPr dirty="0">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3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680" name="Google Shape;1680;p138"/>
          <p:cNvSpPr txBox="1">
            <a:spLocks noGrp="1"/>
          </p:cNvSpPr>
          <p:nvPr>
            <p:ph type="body" idx="1"/>
          </p:nvPr>
        </p:nvSpPr>
        <p:spPr>
          <a:xfrm>
            <a:off x="1902091" y="1643699"/>
            <a:ext cx="12451817" cy="629816"/>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As a result, the project structure as shown below will be created:</a:t>
            </a:r>
            <a:endParaRPr dirty="0"/>
          </a:p>
        </p:txBody>
      </p:sp>
      <p:grpSp>
        <p:nvGrpSpPr>
          <p:cNvPr id="1681" name="Google Shape;1681;p138"/>
          <p:cNvGrpSpPr/>
          <p:nvPr/>
        </p:nvGrpSpPr>
        <p:grpSpPr>
          <a:xfrm>
            <a:off x="2576068" y="2393005"/>
            <a:ext cx="11140439" cy="5854883"/>
            <a:chOff x="5103801" y="2923944"/>
            <a:chExt cx="6048395" cy="1256083"/>
          </a:xfrm>
        </p:grpSpPr>
        <p:sp>
          <p:nvSpPr>
            <p:cNvPr id="1682" name="Google Shape;1682;p13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user-web-app/README.md (1060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user-web-app/.editorconfig (274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user-web-app/.gitignore (604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user-web-app/angular.json (3093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user-web-app/package.json (1077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user-web-app/tsconfig.json (783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user-web-app/.browserslistrc (703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user-web-app/karma.conf.js (1432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user-web-app/tsconfig.app.json (287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user-web-app/tsconfig.spec.json (333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user-web-app/src/favicon.ico (948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user-web-app/src/index.html (300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user-web-app/src/main.ts (372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user-web-app/src/polyfills.ts (2820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user-web-app/src/styles.css (80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t>
              </a:r>
              <a:r>
                <a:rPr lang="en-US" sz="1100" b="0" i="0" u="none" strike="noStrike" cap="none" dirty="0" err="1">
                  <a:solidFill>
                    <a:schemeClr val="lt1"/>
                  </a:solidFill>
                  <a:latin typeface="Courier New"/>
                  <a:ea typeface="Courier New"/>
                  <a:cs typeface="Courier New"/>
                  <a:sym typeface="Courier New"/>
                </a:rPr>
                <a:t>test.ts</a:t>
              </a:r>
              <a:r>
                <a:rPr lang="en-US" sz="1100" b="0" i="0" u="none" strike="noStrike" cap="none" dirty="0">
                  <a:solidFill>
                    <a:schemeClr val="lt1"/>
                  </a:solidFill>
                  <a:latin typeface="Courier New"/>
                  <a:ea typeface="Courier New"/>
                  <a:cs typeface="Courier New"/>
                  <a:sym typeface="Courier New"/>
                </a:rPr>
                <a:t> (788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user-web-app/src/assets/.</a:t>
              </a:r>
              <a:r>
                <a:rPr lang="en-US" sz="1100" b="0" i="0" u="none" strike="noStrike" cap="none" dirty="0" err="1">
                  <a:solidFill>
                    <a:schemeClr val="lt1"/>
                  </a:solidFill>
                  <a:latin typeface="Courier New"/>
                  <a:ea typeface="Courier New"/>
                  <a:cs typeface="Courier New"/>
                  <a:sym typeface="Courier New"/>
                </a:rPr>
                <a:t>gitkeep</a:t>
              </a:r>
              <a:r>
                <a:rPr lang="en-US" sz="1100" b="0" i="0" u="none" strike="noStrike" cap="none" dirty="0">
                  <a:solidFill>
                    <a:schemeClr val="lt1"/>
                  </a:solidFill>
                  <a:latin typeface="Courier New"/>
                  <a:ea typeface="Courier New"/>
                  <a:cs typeface="Courier New"/>
                  <a:sym typeface="Courier New"/>
                </a:rPr>
                <a:t> (0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user-web-app/src/environments/</a:t>
              </a:r>
              <a:r>
                <a:rPr lang="en-US" sz="1100" b="0" i="0" u="none" strike="noStrike" cap="none" dirty="0" err="1">
                  <a:solidFill>
                    <a:schemeClr val="lt1"/>
                  </a:solidFill>
                  <a:latin typeface="Courier New"/>
                  <a:ea typeface="Courier New"/>
                  <a:cs typeface="Courier New"/>
                  <a:sym typeface="Courier New"/>
                </a:rPr>
                <a:t>environment.prod.ts</a:t>
              </a:r>
              <a:r>
                <a:rPr lang="en-US" sz="1100" b="0" i="0" u="none" strike="noStrike" cap="none" dirty="0">
                  <a:solidFill>
                    <a:schemeClr val="lt1"/>
                  </a:solidFill>
                  <a:latin typeface="Courier New"/>
                  <a:ea typeface="Courier New"/>
                  <a:cs typeface="Courier New"/>
                  <a:sym typeface="Courier New"/>
                </a:rPr>
                <a:t> (51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user-web-app/src/environments/</a:t>
              </a:r>
              <a:r>
                <a:rPr lang="en-US" sz="1100" b="0" i="0" u="none" strike="noStrike" cap="none" dirty="0" err="1">
                  <a:solidFill>
                    <a:schemeClr val="lt1"/>
                  </a:solidFill>
                  <a:latin typeface="Courier New"/>
                  <a:ea typeface="Courier New"/>
                  <a:cs typeface="Courier New"/>
                  <a:sym typeface="Courier New"/>
                </a:rPr>
                <a:t>environment.ts</a:t>
              </a:r>
              <a:r>
                <a:rPr lang="en-US" sz="1100" b="0" i="0" u="none" strike="noStrike" cap="none" dirty="0">
                  <a:solidFill>
                    <a:schemeClr val="lt1"/>
                  </a:solidFill>
                  <a:latin typeface="Courier New"/>
                  <a:ea typeface="Courier New"/>
                  <a:cs typeface="Courier New"/>
                  <a:sym typeface="Courier New"/>
                </a:rPr>
                <a:t> (658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user-web-app/src/app/app-</a:t>
              </a:r>
              <a:r>
                <a:rPr lang="en-US" sz="1100" b="0" i="0" u="none" strike="noStrike" cap="none" dirty="0" err="1">
                  <a:solidFill>
                    <a:schemeClr val="lt1"/>
                  </a:solidFill>
                  <a:latin typeface="Courier New"/>
                  <a:ea typeface="Courier New"/>
                  <a:cs typeface="Courier New"/>
                  <a:sym typeface="Courier New"/>
                </a:rPr>
                <a:t>routing.module.ts</a:t>
              </a:r>
              <a:r>
                <a:rPr lang="en-US" sz="1100" b="0" i="0" u="none" strike="noStrike" cap="none" dirty="0">
                  <a:solidFill>
                    <a:schemeClr val="lt1"/>
                  </a:solidFill>
                  <a:latin typeface="Courier New"/>
                  <a:ea typeface="Courier New"/>
                  <a:cs typeface="Courier New"/>
                  <a:sym typeface="Courier New"/>
                </a:rPr>
                <a:t> (245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 </a:t>
              </a:r>
              <a:r>
                <a:rPr lang="en-US" sz="1100" b="0" i="0" u="none" strike="noStrike" cap="none" dirty="0">
                  <a:solidFill>
                    <a:schemeClr val="lt1"/>
                  </a:solidFill>
                  <a:latin typeface="Courier New"/>
                  <a:ea typeface="Courier New"/>
                  <a:cs typeface="Courier New"/>
                  <a:sym typeface="Courier New"/>
                </a:rPr>
                <a:t>user-web-app/src/app/app.module.ts (393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user-web-app/src/app/app.component.css (0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user-web-app/src/app/app.component.html (24617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user-web-app/src/app/</a:t>
              </a:r>
              <a:r>
                <a:rPr lang="en-US" sz="1100" b="0" i="0" u="none" strike="noStrike" cap="none" dirty="0" err="1">
                  <a:solidFill>
                    <a:schemeClr val="lt1"/>
                  </a:solidFill>
                  <a:latin typeface="Courier New"/>
                  <a:ea typeface="Courier New"/>
                  <a:cs typeface="Courier New"/>
                  <a:sym typeface="Courier New"/>
                </a:rPr>
                <a:t>app.component.spec.ts</a:t>
              </a:r>
              <a:r>
                <a:rPr lang="en-US" sz="1100" b="0" i="0" u="none" strike="noStrike" cap="none" dirty="0">
                  <a:solidFill>
                    <a:schemeClr val="lt1"/>
                  </a:solidFill>
                  <a:latin typeface="Courier New"/>
                  <a:ea typeface="Courier New"/>
                  <a:cs typeface="Courier New"/>
                  <a:sym typeface="Courier New"/>
                </a:rPr>
                <a:t> (1100 bytes)</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93C47D"/>
                  </a:solidFill>
                  <a:latin typeface="Courier New"/>
                  <a:ea typeface="Courier New"/>
                  <a:cs typeface="Courier New"/>
                  <a:sym typeface="Courier New"/>
                </a:rPr>
                <a:t>CREATE</a:t>
              </a:r>
              <a:r>
                <a:rPr lang="en-US" sz="1100" b="0" i="0" u="none" strike="noStrike" cap="none" dirty="0">
                  <a:solidFill>
                    <a:schemeClr val="lt1"/>
                  </a:solidFill>
                  <a:latin typeface="Courier New"/>
                  <a:ea typeface="Courier New"/>
                  <a:cs typeface="Courier New"/>
                  <a:sym typeface="Courier New"/>
                </a:rPr>
                <a:t> user-web-app/src/app/</a:t>
              </a:r>
              <a:r>
                <a:rPr lang="en-US" sz="1100" b="0" i="0" u="none" strike="noStrike" cap="none" dirty="0" err="1">
                  <a:solidFill>
                    <a:schemeClr val="lt1"/>
                  </a:solidFill>
                  <a:latin typeface="Courier New"/>
                  <a:ea typeface="Courier New"/>
                  <a:cs typeface="Courier New"/>
                  <a:sym typeface="Courier New"/>
                </a:rPr>
                <a:t>app.component.ts</a:t>
              </a:r>
              <a:r>
                <a:rPr lang="en-US" sz="1100" b="0" i="0" u="none" strike="noStrike" cap="none" dirty="0">
                  <a:solidFill>
                    <a:schemeClr val="lt1"/>
                  </a:solidFill>
                  <a:latin typeface="Courier New"/>
                  <a:ea typeface="Courier New"/>
                  <a:cs typeface="Courier New"/>
                  <a:sym typeface="Courier New"/>
                </a:rPr>
                <a:t> (219 bytes)</a:t>
              </a:r>
              <a:endParaRPr dirty="0"/>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100" b="1" i="0" u="none" strike="noStrike" cap="none" dirty="0">
                  <a:solidFill>
                    <a:schemeClr val="lt1"/>
                  </a:solidFill>
                  <a:latin typeface="Courier New"/>
                  <a:ea typeface="Courier New"/>
                  <a:cs typeface="Courier New"/>
                  <a:sym typeface="Courier New"/>
                </a:rPr>
                <a:t>Lastly you will see,</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lt1"/>
                  </a:solidFill>
                  <a:latin typeface="Courier New"/>
                  <a:ea typeface="Courier New"/>
                  <a:cs typeface="Courier New"/>
                  <a:sym typeface="Courier New"/>
                </a:rPr>
                <a:t>✔ Packages installed successfully.</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lt1"/>
                  </a:solidFill>
                  <a:latin typeface="Courier New"/>
                  <a:ea typeface="Courier New"/>
                  <a:cs typeface="Courier New"/>
                  <a:sym typeface="Courier New"/>
                </a:rPr>
                <a:t>    Successfully initialized git.</a:t>
              </a:r>
              <a:endParaRPr sz="1100" b="1" i="0" u="none" strike="noStrike" cap="none" dirty="0">
                <a:solidFill>
                  <a:schemeClr val="lt1"/>
                </a:solidFill>
                <a:latin typeface="Courier New"/>
                <a:ea typeface="Courier New"/>
                <a:cs typeface="Courier New"/>
                <a:sym typeface="Courier New"/>
              </a:endParaRPr>
            </a:p>
          </p:txBody>
        </p:sp>
        <p:sp>
          <p:nvSpPr>
            <p:cNvPr id="1683" name="Google Shape;1683;p138"/>
            <p:cNvSpPr/>
            <p:nvPr/>
          </p:nvSpPr>
          <p:spPr>
            <a:xfrm>
              <a:off x="5103801" y="2923944"/>
              <a:ext cx="6048395" cy="8362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3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85" name="Google Shape;1685;p138"/>
          <p:cNvPicPr preferRelativeResize="0"/>
          <p:nvPr/>
        </p:nvPicPr>
        <p:blipFill rotWithShape="1">
          <a:blip r:embed="rId3">
            <a:alphaModFix/>
          </a:blip>
          <a:srcRect t="6807" b="6798"/>
          <a:stretch/>
        </p:blipFill>
        <p:spPr>
          <a:xfrm>
            <a:off x="3852350" y="891913"/>
            <a:ext cx="8770757" cy="910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3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Web App for End User: Authentication Module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Auth Component: Login</a:t>
            </a:r>
            <a:endParaRPr/>
          </a:p>
        </p:txBody>
      </p:sp>
      <p:sp>
        <p:nvSpPr>
          <p:cNvPr id="1696" name="Google Shape;1696;p140"/>
          <p:cNvSpPr txBox="1">
            <a:spLocks noGrp="1"/>
          </p:cNvSpPr>
          <p:nvPr>
            <p:ph type="body" idx="1"/>
          </p:nvPr>
        </p:nvSpPr>
        <p:spPr>
          <a:xfrm>
            <a:off x="1902091" y="1640197"/>
            <a:ext cx="12451817" cy="818020"/>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697" name="Google Shape;1697;p140"/>
          <p:cNvSpPr txBox="1"/>
          <p:nvPr/>
        </p:nvSpPr>
        <p:spPr>
          <a:xfrm>
            <a:off x="1620544" y="4080279"/>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698" name="Google Shape;1698;p140"/>
          <p:cNvGrpSpPr/>
          <p:nvPr/>
        </p:nvGrpSpPr>
        <p:grpSpPr>
          <a:xfrm>
            <a:off x="4216260" y="5009482"/>
            <a:ext cx="7823479" cy="2605050"/>
            <a:chOff x="5103801" y="2873856"/>
            <a:chExt cx="6048395" cy="1306171"/>
          </a:xfrm>
        </p:grpSpPr>
        <p:sp>
          <p:nvSpPr>
            <p:cNvPr id="1699" name="Google Shape;1699;p14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src/app/auth/login/login.component.css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src/app/auth/login/login.component.html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src/app/auth/login/</a:t>
              </a:r>
              <a:r>
                <a:rPr lang="en-US" sz="2000" b="0" i="0" u="none" strike="noStrike" cap="none" dirty="0" err="1">
                  <a:solidFill>
                    <a:schemeClr val="lt1"/>
                  </a:solidFill>
                  <a:latin typeface="Courier New"/>
                  <a:ea typeface="Courier New"/>
                  <a:cs typeface="Courier New"/>
                  <a:sym typeface="Courier New"/>
                </a:rPr>
                <a:t>login.component.spec.ts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src/app/auth/login/</a:t>
              </a:r>
              <a:r>
                <a:rPr lang="en-US" sz="2000" b="0" i="0" u="none" strike="noStrike" cap="none" dirty="0" err="1">
                  <a:solidFill>
                    <a:schemeClr val="lt1"/>
                  </a:solidFill>
                  <a:latin typeface="Courier New"/>
                  <a:ea typeface="Courier New"/>
                  <a:cs typeface="Courier New"/>
                  <a:sym typeface="Courier New"/>
                </a:rPr>
                <a:t>login.component.ts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700" name="Google Shape;1700;p14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4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2" name="Google Shape;1702;p140"/>
          <p:cNvGrpSpPr/>
          <p:nvPr/>
        </p:nvGrpSpPr>
        <p:grpSpPr>
          <a:xfrm>
            <a:off x="4266653" y="2913450"/>
            <a:ext cx="7722693" cy="622368"/>
            <a:chOff x="5103801" y="2873856"/>
            <a:chExt cx="6048395" cy="1306171"/>
          </a:xfrm>
        </p:grpSpPr>
        <p:sp>
          <p:nvSpPr>
            <p:cNvPr id="1703" name="Google Shape;1703;p140"/>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auth/login</a:t>
              </a:r>
              <a:endParaRPr/>
            </a:p>
          </p:txBody>
        </p:sp>
        <p:sp>
          <p:nvSpPr>
            <p:cNvPr id="1704" name="Google Shape;1704;p14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4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06" name="Google Shape;1706;p140"/>
          <p:cNvPicPr preferRelativeResize="0"/>
          <p:nvPr/>
        </p:nvPicPr>
        <p:blipFill rotWithShape="1">
          <a:blip r:embed="rId3">
            <a:alphaModFix/>
          </a:blip>
          <a:srcRect t="6807" b="6798"/>
          <a:stretch/>
        </p:blipFill>
        <p:spPr>
          <a:xfrm>
            <a:off x="3478080" y="891913"/>
            <a:ext cx="9592449" cy="9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Auth Component: Register</a:t>
            </a:r>
            <a:endParaRPr/>
          </a:p>
        </p:txBody>
      </p:sp>
      <p:sp>
        <p:nvSpPr>
          <p:cNvPr id="1712" name="Google Shape;1712;p141"/>
          <p:cNvSpPr txBox="1">
            <a:spLocks noGrp="1"/>
          </p:cNvSpPr>
          <p:nvPr>
            <p:ph type="body" idx="1"/>
          </p:nvPr>
        </p:nvSpPr>
        <p:spPr>
          <a:xfrm>
            <a:off x="1902091" y="1625411"/>
            <a:ext cx="12451817" cy="789626"/>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713" name="Google Shape;1713;p141"/>
          <p:cNvSpPr txBox="1"/>
          <p:nvPr/>
        </p:nvSpPr>
        <p:spPr>
          <a:xfrm>
            <a:off x="1630549" y="3931881"/>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714" name="Google Shape;1714;p141"/>
          <p:cNvGrpSpPr/>
          <p:nvPr/>
        </p:nvGrpSpPr>
        <p:grpSpPr>
          <a:xfrm>
            <a:off x="3593764" y="4762198"/>
            <a:ext cx="9068347" cy="2605050"/>
            <a:chOff x="5103801" y="2873856"/>
            <a:chExt cx="6048395" cy="1306171"/>
          </a:xfrm>
        </p:grpSpPr>
        <p:sp>
          <p:nvSpPr>
            <p:cNvPr id="1715" name="Google Shape;1715;p141"/>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src/app/auth/register/register.component.css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src/app/auth/register/register.component.html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src/app/auth/register/</a:t>
              </a:r>
              <a:r>
                <a:rPr lang="en-US" sz="2000" b="0" i="0" u="none" strike="noStrike" cap="none" dirty="0" err="1">
                  <a:solidFill>
                    <a:schemeClr val="lt1"/>
                  </a:solidFill>
                  <a:latin typeface="Courier New"/>
                  <a:ea typeface="Courier New"/>
                  <a:cs typeface="Courier New"/>
                  <a:sym typeface="Courier New"/>
                </a:rPr>
                <a:t>register.component.spec.ts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src/app/auth/register/</a:t>
              </a:r>
              <a:r>
                <a:rPr lang="en-US" sz="2000" b="0" i="0" u="none" strike="noStrike" cap="none" dirty="0" err="1">
                  <a:solidFill>
                    <a:schemeClr val="lt1"/>
                  </a:solidFill>
                  <a:latin typeface="Courier New"/>
                  <a:ea typeface="Courier New"/>
                  <a:cs typeface="Courier New"/>
                  <a:sym typeface="Courier New"/>
                </a:rPr>
                <a:t>register.component.ts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716" name="Google Shape;1716;p14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4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8" name="Google Shape;1718;p141"/>
          <p:cNvGrpSpPr/>
          <p:nvPr/>
        </p:nvGrpSpPr>
        <p:grpSpPr>
          <a:xfrm>
            <a:off x="4266592" y="2748689"/>
            <a:ext cx="7722693" cy="622368"/>
            <a:chOff x="5103801" y="2873856"/>
            <a:chExt cx="6048395" cy="1306171"/>
          </a:xfrm>
        </p:grpSpPr>
        <p:sp>
          <p:nvSpPr>
            <p:cNvPr id="1719" name="Google Shape;1719;p141"/>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auth/register</a:t>
              </a:r>
              <a:endParaRPr/>
            </a:p>
          </p:txBody>
        </p:sp>
        <p:sp>
          <p:nvSpPr>
            <p:cNvPr id="1720" name="Google Shape;1720;p14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4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22" name="Google Shape;1722;p141"/>
          <p:cNvPicPr preferRelativeResize="0"/>
          <p:nvPr/>
        </p:nvPicPr>
        <p:blipFill rotWithShape="1">
          <a:blip r:embed="rId3">
            <a:alphaModFix/>
          </a:blip>
          <a:srcRect t="6807" b="6798"/>
          <a:stretch/>
        </p:blipFill>
        <p:spPr>
          <a:xfrm>
            <a:off x="3478080" y="891913"/>
            <a:ext cx="9592449" cy="91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4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Auth Gaurd</a:t>
            </a:r>
            <a:endParaRPr/>
          </a:p>
        </p:txBody>
      </p:sp>
      <p:sp>
        <p:nvSpPr>
          <p:cNvPr id="1728" name="Google Shape;1728;p142"/>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729" name="Google Shape;1729;p142"/>
          <p:cNvSpPr txBox="1"/>
          <p:nvPr/>
        </p:nvSpPr>
        <p:spPr>
          <a:xfrm>
            <a:off x="1620544" y="3935189"/>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730" name="Google Shape;1730;p142"/>
          <p:cNvGrpSpPr/>
          <p:nvPr/>
        </p:nvGrpSpPr>
        <p:grpSpPr>
          <a:xfrm>
            <a:off x="3593765" y="4665461"/>
            <a:ext cx="9068347" cy="1706880"/>
            <a:chOff x="5103801" y="2873856"/>
            <a:chExt cx="6048395" cy="1306171"/>
          </a:xfrm>
        </p:grpSpPr>
        <p:sp>
          <p:nvSpPr>
            <p:cNvPr id="1731" name="Google Shape;1731;p14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src/app/guards/auth.guard.spec.ts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src/app/guards/auth.guard.ts</a:t>
              </a:r>
              <a:endParaRPr sz="2000" b="0" i="0" u="none" strike="noStrike" cap="none" dirty="0">
                <a:solidFill>
                  <a:schemeClr val="lt1"/>
                </a:solidFill>
                <a:latin typeface="Courier New"/>
                <a:ea typeface="Courier New"/>
                <a:cs typeface="Courier New"/>
                <a:sym typeface="Courier New"/>
              </a:endParaRPr>
            </a:p>
          </p:txBody>
        </p:sp>
        <p:sp>
          <p:nvSpPr>
            <p:cNvPr id="1732" name="Google Shape;1732;p14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4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4" name="Google Shape;1734;p142"/>
          <p:cNvGrpSpPr/>
          <p:nvPr/>
        </p:nvGrpSpPr>
        <p:grpSpPr>
          <a:xfrm>
            <a:off x="4266653" y="2731962"/>
            <a:ext cx="7722693" cy="622368"/>
            <a:chOff x="5103801" y="2873856"/>
            <a:chExt cx="6048395" cy="1306171"/>
          </a:xfrm>
        </p:grpSpPr>
        <p:sp>
          <p:nvSpPr>
            <p:cNvPr id="1735" name="Google Shape;1735;p142"/>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guard guards/auth</a:t>
              </a:r>
              <a:endParaRPr/>
            </a:p>
          </p:txBody>
        </p:sp>
        <p:sp>
          <p:nvSpPr>
            <p:cNvPr id="1736" name="Google Shape;1736;p14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4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38" name="Google Shape;1738;p142"/>
          <p:cNvPicPr preferRelativeResize="0"/>
          <p:nvPr/>
        </p:nvPicPr>
        <p:blipFill rotWithShape="1">
          <a:blip r:embed="rId3">
            <a:alphaModFix/>
          </a:blip>
          <a:srcRect t="6807" b="6798"/>
          <a:stretch/>
        </p:blipFill>
        <p:spPr>
          <a:xfrm>
            <a:off x="5184222" y="889500"/>
            <a:ext cx="6253317" cy="9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14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Auth Service</a:t>
            </a:r>
            <a:endParaRPr/>
          </a:p>
        </p:txBody>
      </p:sp>
      <p:sp>
        <p:nvSpPr>
          <p:cNvPr id="1744" name="Google Shape;1744;p143"/>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745" name="Google Shape;1745;p143"/>
          <p:cNvSpPr txBox="1"/>
          <p:nvPr/>
        </p:nvSpPr>
        <p:spPr>
          <a:xfrm>
            <a:off x="1620544" y="3950508"/>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746" name="Google Shape;1746;p143"/>
          <p:cNvGrpSpPr/>
          <p:nvPr/>
        </p:nvGrpSpPr>
        <p:grpSpPr>
          <a:xfrm>
            <a:off x="3593826" y="4844266"/>
            <a:ext cx="9068347" cy="1706880"/>
            <a:chOff x="5103801" y="2873856"/>
            <a:chExt cx="6048395" cy="1306171"/>
          </a:xfrm>
        </p:grpSpPr>
        <p:sp>
          <p:nvSpPr>
            <p:cNvPr id="1747" name="Google Shape;1747;p14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src/app/services/auth.service.spec.ts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src/app/services/auth.service.ts</a:t>
              </a:r>
              <a:endParaRPr sz="2000" b="0" i="0" u="none" strike="noStrike" cap="none" dirty="0">
                <a:solidFill>
                  <a:schemeClr val="lt1"/>
                </a:solidFill>
                <a:latin typeface="Courier New"/>
                <a:ea typeface="Courier New"/>
                <a:cs typeface="Courier New"/>
                <a:sym typeface="Courier New"/>
              </a:endParaRPr>
            </a:p>
          </p:txBody>
        </p:sp>
        <p:sp>
          <p:nvSpPr>
            <p:cNvPr id="1748" name="Google Shape;1748;p14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4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0" name="Google Shape;1750;p143"/>
          <p:cNvGrpSpPr/>
          <p:nvPr/>
        </p:nvGrpSpPr>
        <p:grpSpPr>
          <a:xfrm>
            <a:off x="4266653" y="2668518"/>
            <a:ext cx="7722693" cy="622368"/>
            <a:chOff x="5103801" y="2873856"/>
            <a:chExt cx="6048395" cy="1306171"/>
          </a:xfrm>
        </p:grpSpPr>
        <p:sp>
          <p:nvSpPr>
            <p:cNvPr id="1751" name="Google Shape;1751;p143"/>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service services/auth</a:t>
              </a:r>
              <a:endParaRPr/>
            </a:p>
          </p:txBody>
        </p:sp>
        <p:sp>
          <p:nvSpPr>
            <p:cNvPr id="1752" name="Google Shape;1752;p14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4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54" name="Google Shape;1754;p143"/>
          <p:cNvPicPr preferRelativeResize="0"/>
          <p:nvPr/>
        </p:nvPicPr>
        <p:blipFill rotWithShape="1">
          <a:blip r:embed="rId3">
            <a:alphaModFix/>
          </a:blip>
          <a:srcRect t="6807" b="6798"/>
          <a:stretch/>
        </p:blipFill>
        <p:spPr>
          <a:xfrm>
            <a:off x="4988363" y="889500"/>
            <a:ext cx="6315850" cy="91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4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Web App for End User: Profile Module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14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Profile Component</a:t>
            </a:r>
            <a:endParaRPr/>
          </a:p>
        </p:txBody>
      </p:sp>
      <p:sp>
        <p:nvSpPr>
          <p:cNvPr id="1765" name="Google Shape;1765;p145"/>
          <p:cNvSpPr txBox="1">
            <a:spLocks noGrp="1"/>
          </p:cNvSpPr>
          <p:nvPr>
            <p:ph type="body" idx="1"/>
          </p:nvPr>
        </p:nvSpPr>
        <p:spPr>
          <a:xfrm>
            <a:off x="1902091" y="1604366"/>
            <a:ext cx="12451817" cy="125196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a:t>User profile contains the essential details of the user who has registered on the web app. </a:t>
            </a:r>
            <a:endParaRPr/>
          </a:p>
          <a:p>
            <a:pPr marL="0" lvl="0" indent="0" algn="ctr" rtl="0">
              <a:lnSpc>
                <a:spcPct val="115000"/>
              </a:lnSpc>
              <a:spcBef>
                <a:spcPts val="1000"/>
              </a:spcBef>
              <a:spcAft>
                <a:spcPts val="0"/>
              </a:spcAft>
              <a:buClr>
                <a:srgbClr val="3F3F3F"/>
              </a:buClr>
              <a:buSzPts val="2200"/>
              <a:buNone/>
            </a:pPr>
            <a:r>
              <a:rPr lang="en-US"/>
              <a:t>It includes basic information such as:</a:t>
            </a:r>
            <a:endParaRPr/>
          </a:p>
        </p:txBody>
      </p:sp>
      <p:sp>
        <p:nvSpPr>
          <p:cNvPr id="1766" name="Google Shape;1766;p145"/>
          <p:cNvSpPr/>
          <p:nvPr/>
        </p:nvSpPr>
        <p:spPr>
          <a:xfrm>
            <a:off x="3474402" y="324308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Name, email, phone number, and optionally profile image</a:t>
            </a:r>
            <a:endParaRPr/>
          </a:p>
        </p:txBody>
      </p:sp>
      <p:sp>
        <p:nvSpPr>
          <p:cNvPr id="1767" name="Google Shape;1767;p145"/>
          <p:cNvSpPr/>
          <p:nvPr/>
        </p:nvSpPr>
        <p:spPr>
          <a:xfrm>
            <a:off x="3474402" y="5148749"/>
            <a:ext cx="10256838" cy="148522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Management of delivery addresses</a:t>
            </a:r>
            <a:endParaRPr/>
          </a:p>
        </p:txBody>
      </p:sp>
      <p:pic>
        <p:nvPicPr>
          <p:cNvPr id="1768" name="Google Shape;1768;p145" descr="Pointing hand Icons - 2,315 free vector icons"/>
          <p:cNvPicPr preferRelativeResize="0"/>
          <p:nvPr/>
        </p:nvPicPr>
        <p:blipFill rotWithShape="1">
          <a:blip r:embed="rId3">
            <a:alphaModFix/>
          </a:blip>
          <a:srcRect/>
          <a:stretch/>
        </p:blipFill>
        <p:spPr>
          <a:xfrm>
            <a:off x="2199436" y="3651350"/>
            <a:ext cx="900000" cy="900000"/>
          </a:xfrm>
          <a:prstGeom prst="rect">
            <a:avLst/>
          </a:prstGeom>
          <a:noFill/>
          <a:ln>
            <a:noFill/>
          </a:ln>
        </p:spPr>
      </p:pic>
      <p:pic>
        <p:nvPicPr>
          <p:cNvPr id="1769" name="Google Shape;1769;p145" descr="Pointing hand Icons - 2,315 free vector icons"/>
          <p:cNvPicPr preferRelativeResize="0"/>
          <p:nvPr/>
        </p:nvPicPr>
        <p:blipFill rotWithShape="1">
          <a:blip r:embed="rId3">
            <a:alphaModFix/>
          </a:blip>
          <a:srcRect/>
          <a:stretch/>
        </p:blipFill>
        <p:spPr>
          <a:xfrm>
            <a:off x="2221978" y="5380403"/>
            <a:ext cx="900000" cy="900000"/>
          </a:xfrm>
          <a:prstGeom prst="rect">
            <a:avLst/>
          </a:prstGeom>
          <a:noFill/>
          <a:ln>
            <a:noFill/>
          </a:ln>
        </p:spPr>
      </p:pic>
      <p:pic>
        <p:nvPicPr>
          <p:cNvPr id="1770" name="Google Shape;1770;p145"/>
          <p:cNvPicPr preferRelativeResize="0"/>
          <p:nvPr/>
        </p:nvPicPr>
        <p:blipFill rotWithShape="1">
          <a:blip r:embed="rId4">
            <a:alphaModFix/>
          </a:blip>
          <a:srcRect t="6807" b="6798"/>
          <a:stretch/>
        </p:blipFill>
        <p:spPr>
          <a:xfrm>
            <a:off x="4322566" y="889500"/>
            <a:ext cx="7940052" cy="910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4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Profile Component</a:t>
            </a:r>
            <a:endParaRPr/>
          </a:p>
        </p:txBody>
      </p:sp>
      <p:sp>
        <p:nvSpPr>
          <p:cNvPr id="1776" name="Google Shape;1776;p146"/>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777" name="Google Shape;1777;p146"/>
          <p:cNvSpPr txBox="1"/>
          <p:nvPr/>
        </p:nvSpPr>
        <p:spPr>
          <a:xfrm>
            <a:off x="1620483" y="3934748"/>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778" name="Google Shape;1778;p146"/>
          <p:cNvGrpSpPr/>
          <p:nvPr/>
        </p:nvGrpSpPr>
        <p:grpSpPr>
          <a:xfrm>
            <a:off x="3290066" y="4746685"/>
            <a:ext cx="9675867" cy="2636520"/>
            <a:chOff x="5103801" y="2873856"/>
            <a:chExt cx="6048395" cy="1306171"/>
          </a:xfrm>
        </p:grpSpPr>
        <p:sp>
          <p:nvSpPr>
            <p:cNvPr id="1779" name="Google Shape;1779;p14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src/app/pages/profile/profile.component.css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src/app/pages/profile/profile.component.html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src/app/pages/profile/</a:t>
              </a:r>
              <a:r>
                <a:rPr lang="en-US" sz="2000" b="0" i="0" u="none" strike="noStrike" cap="none" dirty="0" err="1">
                  <a:solidFill>
                    <a:schemeClr val="lt1"/>
                  </a:solidFill>
                  <a:latin typeface="Courier New"/>
                  <a:ea typeface="Courier New"/>
                  <a:cs typeface="Courier New"/>
                  <a:sym typeface="Courier New"/>
                </a:rPr>
                <a:t>profile.component.spec.ts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 </a:t>
              </a:r>
              <a:r>
                <a:rPr lang="en-US" sz="2000" b="0" i="0" u="none" strike="noStrike" cap="none" dirty="0">
                  <a:solidFill>
                    <a:schemeClr val="lt1"/>
                  </a:solidFill>
                  <a:latin typeface="Courier New"/>
                  <a:ea typeface="Courier New"/>
                  <a:cs typeface="Courier New"/>
                  <a:sym typeface="Courier New"/>
                </a:rPr>
                <a:t>src/app/pages/profile/</a:t>
              </a:r>
              <a:r>
                <a:rPr lang="en-US" sz="2000" b="0" i="0" u="none" strike="noStrike" cap="none" dirty="0" err="1">
                  <a:solidFill>
                    <a:schemeClr val="lt1"/>
                  </a:solidFill>
                  <a:latin typeface="Courier New"/>
                  <a:ea typeface="Courier New"/>
                  <a:cs typeface="Courier New"/>
                  <a:sym typeface="Courier New"/>
                </a:rPr>
                <a:t>profile.component.ts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780" name="Google Shape;1780;p14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4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2" name="Google Shape;1782;p146"/>
          <p:cNvGrpSpPr/>
          <p:nvPr/>
        </p:nvGrpSpPr>
        <p:grpSpPr>
          <a:xfrm>
            <a:off x="4266653" y="2796391"/>
            <a:ext cx="7722693" cy="622368"/>
            <a:chOff x="5103801" y="2873856"/>
            <a:chExt cx="6048395" cy="1306171"/>
          </a:xfrm>
        </p:grpSpPr>
        <p:sp>
          <p:nvSpPr>
            <p:cNvPr id="1783" name="Google Shape;1783;p146"/>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pages/profile</a:t>
              </a:r>
              <a:endParaRPr/>
            </a:p>
          </p:txBody>
        </p:sp>
        <p:sp>
          <p:nvSpPr>
            <p:cNvPr id="1784" name="Google Shape;1784;p14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4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86" name="Google Shape;1786;p146"/>
          <p:cNvPicPr preferRelativeResize="0"/>
          <p:nvPr/>
        </p:nvPicPr>
        <p:blipFill rotWithShape="1">
          <a:blip r:embed="rId3">
            <a:alphaModFix/>
          </a:blip>
          <a:srcRect t="6807" b="6798"/>
          <a:stretch/>
        </p:blipFill>
        <p:spPr>
          <a:xfrm>
            <a:off x="4322566" y="889500"/>
            <a:ext cx="7940052" cy="910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4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Web App for End User: Product Module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
          <p:cNvSpPr txBox="1">
            <a:spLocks noGrp="1"/>
          </p:cNvSpPr>
          <p:nvPr>
            <p:ph type="body" idx="1"/>
          </p:nvPr>
        </p:nvSpPr>
        <p:spPr>
          <a:xfrm>
            <a:off x="1470660" y="2522143"/>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Clr>
                <a:srgbClr val="404040"/>
              </a:buClr>
              <a:buSzPts val="2800"/>
              <a:buNone/>
            </a:pPr>
            <a:r>
              <a:rPr lang="en-US">
                <a:solidFill>
                  <a:srgbClr val="404040"/>
                </a:solidFill>
              </a:rPr>
              <a:t>Explain the various aspects in developing the user stories</a:t>
            </a:r>
            <a:endParaRPr/>
          </a:p>
        </p:txBody>
      </p:sp>
      <p:sp>
        <p:nvSpPr>
          <p:cNvPr id="571" name="Google Shape;571;p6"/>
          <p:cNvSpPr txBox="1">
            <a:spLocks noGrp="1"/>
          </p:cNvSpPr>
          <p:nvPr>
            <p:ph type="body" idx="2"/>
          </p:nvPr>
        </p:nvSpPr>
        <p:spPr>
          <a:xfrm>
            <a:off x="1470660" y="3952803"/>
            <a:ext cx="8229600" cy="54870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404040"/>
              </a:buClr>
              <a:buSzPts val="2800"/>
              <a:buNone/>
            </a:pPr>
            <a:r>
              <a:rPr lang="en-US">
                <a:solidFill>
                  <a:srgbClr val="404040"/>
                </a:solidFill>
              </a:rPr>
              <a:t>Develop user stories for admin dashboard epic and web app for end user epic</a:t>
            </a:r>
            <a:endParaRPr/>
          </a:p>
        </p:txBody>
      </p:sp>
      <p:sp>
        <p:nvSpPr>
          <p:cNvPr id="572" name="Google Shape;572;p6"/>
          <p:cNvSpPr txBox="1">
            <a:spLocks noGrp="1"/>
          </p:cNvSpPr>
          <p:nvPr>
            <p:ph type="body" idx="3"/>
          </p:nvPr>
        </p:nvSpPr>
        <p:spPr>
          <a:xfrm>
            <a:off x="1470660" y="5705749"/>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a:t>Execute stories and plan sprints in JIRA</a:t>
            </a:r>
            <a:endParaRPr/>
          </a:p>
        </p:txBody>
      </p:sp>
      <p:pic>
        <p:nvPicPr>
          <p:cNvPr id="573" name="Google Shape;573;p6"/>
          <p:cNvPicPr preferRelativeResize="0"/>
          <p:nvPr/>
        </p:nvPicPr>
        <p:blipFill rotWithShape="1">
          <a:blip r:embed="rId3">
            <a:alphaModFix/>
          </a:blip>
          <a:srcRect/>
          <a:stretch/>
        </p:blipFill>
        <p:spPr>
          <a:xfrm>
            <a:off x="938213" y="2567893"/>
            <a:ext cx="457200" cy="457200"/>
          </a:xfrm>
          <a:prstGeom prst="rect">
            <a:avLst/>
          </a:prstGeom>
          <a:noFill/>
          <a:ln>
            <a:noFill/>
          </a:ln>
        </p:spPr>
      </p:pic>
      <p:pic>
        <p:nvPicPr>
          <p:cNvPr id="574" name="Google Shape;574;p6"/>
          <p:cNvPicPr preferRelativeResize="0"/>
          <p:nvPr/>
        </p:nvPicPr>
        <p:blipFill rotWithShape="1">
          <a:blip r:embed="rId3">
            <a:alphaModFix/>
          </a:blip>
          <a:srcRect/>
          <a:stretch/>
        </p:blipFill>
        <p:spPr>
          <a:xfrm>
            <a:off x="938213" y="4044303"/>
            <a:ext cx="457200" cy="457200"/>
          </a:xfrm>
          <a:prstGeom prst="rect">
            <a:avLst/>
          </a:prstGeom>
          <a:noFill/>
          <a:ln>
            <a:noFill/>
          </a:ln>
        </p:spPr>
      </p:pic>
      <p:pic>
        <p:nvPicPr>
          <p:cNvPr id="575" name="Google Shape;575;p6"/>
          <p:cNvPicPr preferRelativeResize="0"/>
          <p:nvPr/>
        </p:nvPicPr>
        <p:blipFill rotWithShape="1">
          <a:blip r:embed="rId3">
            <a:alphaModFix/>
          </a:blip>
          <a:srcRect/>
          <a:stretch/>
        </p:blipFill>
        <p:spPr>
          <a:xfrm>
            <a:off x="938213" y="5751499"/>
            <a:ext cx="457200" cy="4572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14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Product Component</a:t>
            </a:r>
            <a:endParaRPr/>
          </a:p>
        </p:txBody>
      </p:sp>
      <p:sp>
        <p:nvSpPr>
          <p:cNvPr id="1797" name="Google Shape;1797;p148"/>
          <p:cNvSpPr txBox="1">
            <a:spLocks noGrp="1"/>
          </p:cNvSpPr>
          <p:nvPr>
            <p:ph type="body" idx="1"/>
          </p:nvPr>
        </p:nvSpPr>
        <p:spPr>
          <a:xfrm>
            <a:off x="1902091" y="1622978"/>
            <a:ext cx="12451817" cy="5527418"/>
          </a:xfrm>
          <a:prstGeom prst="rect">
            <a:avLst/>
          </a:prstGeom>
          <a:noFill/>
          <a:ln>
            <a:noFill/>
          </a:ln>
        </p:spPr>
        <p:txBody>
          <a:bodyPr spcFirstLastPara="1" wrap="square" lIns="91425" tIns="0" rIns="91425" bIns="0" anchor="t" anchorCtr="0">
            <a:noAutofit/>
          </a:bodyPr>
          <a:lstStyle/>
          <a:p>
            <a:pPr marL="342900" lvl="0" indent="-342900" algn="l" rtl="0">
              <a:lnSpc>
                <a:spcPct val="115000"/>
              </a:lnSpc>
              <a:spcBef>
                <a:spcPts val="1000"/>
              </a:spcBef>
              <a:spcAft>
                <a:spcPts val="0"/>
              </a:spcAft>
              <a:buClr>
                <a:srgbClr val="3F3F3F"/>
              </a:buClr>
              <a:buSzPts val="2200"/>
              <a:buFont typeface="Arial"/>
              <a:buChar char="•"/>
            </a:pPr>
            <a:r>
              <a:rPr lang="en-US" dirty="0">
                <a:solidFill>
                  <a:srgbClr val="3F3F3F"/>
                </a:solidFill>
              </a:rPr>
              <a:t>Product component is used to list all the products to the users to buy or add to their shopping cart or wishlist for future purchase. </a:t>
            </a:r>
            <a:endParaRPr dirty="0"/>
          </a:p>
          <a:p>
            <a:pPr marL="342900" lvl="0" indent="-342900" algn="l" rtl="0">
              <a:lnSpc>
                <a:spcPct val="115000"/>
              </a:lnSpc>
              <a:spcBef>
                <a:spcPts val="1000"/>
              </a:spcBef>
              <a:spcAft>
                <a:spcPts val="0"/>
              </a:spcAft>
              <a:buClr>
                <a:srgbClr val="3F3F3F"/>
              </a:buClr>
              <a:buSzPts val="2200"/>
              <a:buFont typeface="Arial"/>
              <a:buChar char="•"/>
            </a:pPr>
            <a:r>
              <a:rPr lang="en-US" dirty="0">
                <a:solidFill>
                  <a:srgbClr val="3F3F3F"/>
                </a:solidFill>
              </a:rPr>
              <a:t>It includes the product listing. </a:t>
            </a:r>
            <a:endParaRPr dirty="0"/>
          </a:p>
          <a:p>
            <a:pPr marL="342900" lvl="0" indent="-342900" algn="l" rtl="0">
              <a:lnSpc>
                <a:spcPct val="115000"/>
              </a:lnSpc>
              <a:spcBef>
                <a:spcPts val="1000"/>
              </a:spcBef>
              <a:spcAft>
                <a:spcPts val="0"/>
              </a:spcAft>
              <a:buClr>
                <a:srgbClr val="3F3F3F"/>
              </a:buClr>
              <a:buSzPts val="2200"/>
              <a:buFont typeface="Arial"/>
              <a:buChar char="•"/>
            </a:pPr>
            <a:r>
              <a:rPr lang="en-US" dirty="0">
                <a:solidFill>
                  <a:srgbClr val="3F3F3F"/>
                </a:solidFill>
              </a:rPr>
              <a:t>The product list is shown to the end-user with the below details:</a:t>
            </a:r>
            <a:endParaRPr dirty="0">
              <a:solidFill>
                <a:srgbClr val="3F3F3F"/>
              </a:solidFill>
            </a:endParaRPr>
          </a:p>
        </p:txBody>
      </p:sp>
      <p:grpSp>
        <p:nvGrpSpPr>
          <p:cNvPr id="1798" name="Google Shape;1798;p148"/>
          <p:cNvGrpSpPr/>
          <p:nvPr/>
        </p:nvGrpSpPr>
        <p:grpSpPr>
          <a:xfrm>
            <a:off x="2342948" y="4587855"/>
            <a:ext cx="11569981" cy="2796499"/>
            <a:chOff x="2438399" y="3696789"/>
            <a:chExt cx="11569981" cy="2796499"/>
          </a:xfrm>
        </p:grpSpPr>
        <p:sp>
          <p:nvSpPr>
            <p:cNvPr id="1799" name="Google Shape;1799;p148"/>
            <p:cNvSpPr/>
            <p:nvPr/>
          </p:nvSpPr>
          <p:spPr>
            <a:xfrm>
              <a:off x="2438399" y="3696789"/>
              <a:ext cx="2748197" cy="1050430"/>
            </a:xfrm>
            <a:prstGeom prst="roundRect">
              <a:avLst>
                <a:gd name="adj" fmla="val 16667"/>
              </a:avLst>
            </a:prstGeom>
            <a:noFill/>
            <a:ln w="28575" cap="flat" cmpd="sng">
              <a:solidFill>
                <a:srgbClr val="0075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Pricing Option</a:t>
              </a:r>
              <a:endParaRPr sz="2200" b="0" i="0" u="none" strike="noStrike" cap="none">
                <a:solidFill>
                  <a:srgbClr val="3F3F3F"/>
                </a:solidFill>
                <a:latin typeface="Open Sans"/>
                <a:ea typeface="Open Sans"/>
                <a:cs typeface="Open Sans"/>
                <a:sym typeface="Open Sans"/>
              </a:endParaRPr>
            </a:p>
          </p:txBody>
        </p:sp>
        <p:sp>
          <p:nvSpPr>
            <p:cNvPr id="1800" name="Google Shape;1800;p148"/>
            <p:cNvSpPr/>
            <p:nvPr/>
          </p:nvSpPr>
          <p:spPr>
            <a:xfrm>
              <a:off x="2438399" y="5442858"/>
              <a:ext cx="2748197" cy="1050430"/>
            </a:xfrm>
            <a:prstGeom prst="roundRect">
              <a:avLst>
                <a:gd name="adj" fmla="val 16667"/>
              </a:avLst>
            </a:prstGeom>
            <a:noFill/>
            <a:ln w="28575"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50800" marR="0" lvl="0" indent="0" algn="ctr" rtl="0">
                <a:lnSpc>
                  <a:spcPct val="9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Size </a:t>
              </a:r>
              <a:endParaRPr/>
            </a:p>
          </p:txBody>
        </p:sp>
        <p:sp>
          <p:nvSpPr>
            <p:cNvPr id="1801" name="Google Shape;1801;p148"/>
            <p:cNvSpPr/>
            <p:nvPr/>
          </p:nvSpPr>
          <p:spPr>
            <a:xfrm>
              <a:off x="6849291" y="3696789"/>
              <a:ext cx="2748197" cy="1050430"/>
            </a:xfrm>
            <a:prstGeom prst="roundRect">
              <a:avLst>
                <a:gd name="adj" fmla="val 16667"/>
              </a:avLst>
            </a:prstGeom>
            <a:noFill/>
            <a:ln w="28575" cap="flat" cmpd="sng">
              <a:solidFill>
                <a:srgbClr val="3A405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Discount Applicable</a:t>
              </a:r>
              <a:endParaRPr sz="2200" b="0" i="0" u="none" strike="noStrike" cap="none">
                <a:solidFill>
                  <a:srgbClr val="3F3F3F"/>
                </a:solidFill>
                <a:latin typeface="Open Sans"/>
                <a:ea typeface="Open Sans"/>
                <a:cs typeface="Open Sans"/>
                <a:sym typeface="Open Sans"/>
              </a:endParaRPr>
            </a:p>
          </p:txBody>
        </p:sp>
        <p:sp>
          <p:nvSpPr>
            <p:cNvPr id="1802" name="Google Shape;1802;p148"/>
            <p:cNvSpPr/>
            <p:nvPr/>
          </p:nvSpPr>
          <p:spPr>
            <a:xfrm>
              <a:off x="6849291" y="5442858"/>
              <a:ext cx="2748197" cy="1050430"/>
            </a:xfrm>
            <a:prstGeom prst="roundRect">
              <a:avLst>
                <a:gd name="adj" fmla="val 16667"/>
              </a:avLst>
            </a:prstGeom>
            <a:noFill/>
            <a:ln w="28575" cap="flat" cmpd="sng">
              <a:solidFill>
                <a:srgbClr val="0FCF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Quantity Available</a:t>
              </a:r>
              <a:endParaRPr sz="2200" b="0" i="0" u="none" strike="noStrike" cap="none">
                <a:solidFill>
                  <a:srgbClr val="3F3F3F"/>
                </a:solidFill>
                <a:latin typeface="Open Sans"/>
                <a:ea typeface="Open Sans"/>
                <a:cs typeface="Open Sans"/>
                <a:sym typeface="Open Sans"/>
              </a:endParaRPr>
            </a:p>
          </p:txBody>
        </p:sp>
        <p:sp>
          <p:nvSpPr>
            <p:cNvPr id="1803" name="Google Shape;1803;p148"/>
            <p:cNvSpPr/>
            <p:nvPr/>
          </p:nvSpPr>
          <p:spPr>
            <a:xfrm>
              <a:off x="11260183" y="3696789"/>
              <a:ext cx="2748197" cy="1050430"/>
            </a:xfrm>
            <a:prstGeom prst="roundRect">
              <a:avLst>
                <a:gd name="adj" fmla="val 16667"/>
              </a:avLst>
            </a:prstGeom>
            <a:noFill/>
            <a:ln w="28575"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Material Description</a:t>
              </a:r>
              <a:endParaRPr sz="2200" b="0" i="0" u="none" strike="noStrike" cap="none">
                <a:solidFill>
                  <a:srgbClr val="3F3F3F"/>
                </a:solidFill>
                <a:latin typeface="Open Sans"/>
                <a:ea typeface="Open Sans"/>
                <a:cs typeface="Open Sans"/>
                <a:sym typeface="Open Sans"/>
              </a:endParaRPr>
            </a:p>
          </p:txBody>
        </p:sp>
        <p:sp>
          <p:nvSpPr>
            <p:cNvPr id="1804" name="Google Shape;1804;p148"/>
            <p:cNvSpPr/>
            <p:nvPr/>
          </p:nvSpPr>
          <p:spPr>
            <a:xfrm>
              <a:off x="11260183" y="5442858"/>
              <a:ext cx="2748197" cy="1050430"/>
            </a:xfrm>
            <a:prstGeom prst="roundRect">
              <a:avLst>
                <a:gd name="adj" fmla="val 16667"/>
              </a:avLst>
            </a:prstGeom>
            <a:noFill/>
            <a:ln w="28575" cap="flat" cmpd="sng">
              <a:solidFill>
                <a:srgbClr val="427A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Product Images </a:t>
              </a:r>
              <a:endParaRPr sz="2200" b="0" i="0" u="none" strike="noStrike" cap="none">
                <a:solidFill>
                  <a:srgbClr val="3F3F3F"/>
                </a:solidFill>
                <a:latin typeface="Open Sans"/>
                <a:ea typeface="Open Sans"/>
                <a:cs typeface="Open Sans"/>
                <a:sym typeface="Open Sans"/>
              </a:endParaRPr>
            </a:p>
          </p:txBody>
        </p:sp>
      </p:grpSp>
      <p:pic>
        <p:nvPicPr>
          <p:cNvPr id="1805" name="Google Shape;1805;p148"/>
          <p:cNvPicPr preferRelativeResize="0"/>
          <p:nvPr/>
        </p:nvPicPr>
        <p:blipFill rotWithShape="1">
          <a:blip r:embed="rId3">
            <a:alphaModFix/>
          </a:blip>
          <a:srcRect t="6807" b="6798"/>
          <a:stretch/>
        </p:blipFill>
        <p:spPr>
          <a:xfrm>
            <a:off x="4120055" y="889500"/>
            <a:ext cx="8345075" cy="910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4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Product Component</a:t>
            </a:r>
            <a:endParaRPr/>
          </a:p>
        </p:txBody>
      </p:sp>
      <p:sp>
        <p:nvSpPr>
          <p:cNvPr id="1811" name="Google Shape;1811;p149"/>
          <p:cNvSpPr txBox="1">
            <a:spLocks noGrp="1"/>
          </p:cNvSpPr>
          <p:nvPr>
            <p:ph type="body" idx="1"/>
          </p:nvPr>
        </p:nvSpPr>
        <p:spPr>
          <a:xfrm>
            <a:off x="1902091" y="1620958"/>
            <a:ext cx="12451817" cy="748031"/>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812" name="Google Shape;1812;p149"/>
          <p:cNvSpPr txBox="1"/>
          <p:nvPr/>
        </p:nvSpPr>
        <p:spPr>
          <a:xfrm>
            <a:off x="1620544" y="3942517"/>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813" name="Google Shape;1813;p149"/>
          <p:cNvGrpSpPr/>
          <p:nvPr/>
        </p:nvGrpSpPr>
        <p:grpSpPr>
          <a:xfrm>
            <a:off x="3290005" y="4670783"/>
            <a:ext cx="9675867" cy="2636520"/>
            <a:chOff x="5103801" y="2873856"/>
            <a:chExt cx="6048395" cy="1306171"/>
          </a:xfrm>
        </p:grpSpPr>
        <p:sp>
          <p:nvSpPr>
            <p:cNvPr id="1814" name="Google Shape;1814;p14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src/app/pages/products/products.component.css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src/app/pages/products/products.component.html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src/app/pages/products/</a:t>
              </a:r>
              <a:r>
                <a:rPr lang="en-US" sz="2000" b="0" i="0" u="none" strike="noStrike" cap="none" dirty="0" err="1">
                  <a:solidFill>
                    <a:schemeClr val="lt1"/>
                  </a:solidFill>
                  <a:latin typeface="Courier New"/>
                  <a:ea typeface="Courier New"/>
                  <a:cs typeface="Courier New"/>
                  <a:sym typeface="Courier New"/>
                </a:rPr>
                <a:t>products.component.spec.ts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src/app/pages/products/</a:t>
              </a:r>
              <a:r>
                <a:rPr lang="en-US" sz="2000" b="0" i="0" u="none" strike="noStrike" cap="none" dirty="0" err="1">
                  <a:solidFill>
                    <a:schemeClr val="lt1"/>
                  </a:solidFill>
                  <a:latin typeface="Courier New"/>
                  <a:ea typeface="Courier New"/>
                  <a:cs typeface="Courier New"/>
                  <a:sym typeface="Courier New"/>
                </a:rPr>
                <a:t>products.component.ts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815" name="Google Shape;1815;p14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4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7" name="Google Shape;1817;p149"/>
          <p:cNvGrpSpPr/>
          <p:nvPr/>
        </p:nvGrpSpPr>
        <p:grpSpPr>
          <a:xfrm>
            <a:off x="4266653" y="2646452"/>
            <a:ext cx="7722693" cy="622368"/>
            <a:chOff x="5103801" y="2873856"/>
            <a:chExt cx="6048395" cy="1306171"/>
          </a:xfrm>
        </p:grpSpPr>
        <p:sp>
          <p:nvSpPr>
            <p:cNvPr id="1818" name="Google Shape;1818;p149"/>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pages/products</a:t>
              </a:r>
              <a:endParaRPr sz="2200" b="0" i="0" u="none" strike="noStrike" cap="none">
                <a:solidFill>
                  <a:schemeClr val="lt1"/>
                </a:solidFill>
                <a:latin typeface="Courier New"/>
                <a:ea typeface="Courier New"/>
                <a:cs typeface="Courier New"/>
                <a:sym typeface="Courier New"/>
              </a:endParaRPr>
            </a:p>
          </p:txBody>
        </p:sp>
        <p:sp>
          <p:nvSpPr>
            <p:cNvPr id="1819" name="Google Shape;1819;p14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4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21" name="Google Shape;1821;p149"/>
          <p:cNvPicPr preferRelativeResize="0"/>
          <p:nvPr/>
        </p:nvPicPr>
        <p:blipFill rotWithShape="1">
          <a:blip r:embed="rId3">
            <a:alphaModFix/>
          </a:blip>
          <a:srcRect t="6807" b="6798"/>
          <a:stretch/>
        </p:blipFill>
        <p:spPr>
          <a:xfrm>
            <a:off x="4120055" y="889500"/>
            <a:ext cx="8345075" cy="910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5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a:t>Web App for End User: Shopping Cart and Shipping Module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15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Product Component</a:t>
            </a:r>
            <a:endParaRPr/>
          </a:p>
        </p:txBody>
      </p:sp>
      <p:sp>
        <p:nvSpPr>
          <p:cNvPr id="1832" name="Google Shape;1832;p151"/>
          <p:cNvSpPr txBox="1">
            <a:spLocks noGrp="1"/>
          </p:cNvSpPr>
          <p:nvPr>
            <p:ph type="body" idx="1"/>
          </p:nvPr>
        </p:nvSpPr>
        <p:spPr>
          <a:xfrm>
            <a:off x="1902091" y="1753427"/>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Clr>
                <a:srgbClr val="3F3F3F"/>
              </a:buClr>
              <a:buSzPts val="1400"/>
              <a:buNone/>
            </a:pPr>
            <a:r>
              <a:rPr lang="en-US">
                <a:solidFill>
                  <a:srgbClr val="3F3F3F"/>
                </a:solidFill>
              </a:rPr>
              <a:t>The shopping cart component shows the user the products added to the cart to purchase.</a:t>
            </a:r>
            <a:endParaRPr/>
          </a:p>
        </p:txBody>
      </p:sp>
      <p:sp>
        <p:nvSpPr>
          <p:cNvPr id="1833" name="Google Shape;1833;p151"/>
          <p:cNvSpPr/>
          <p:nvPr/>
        </p:nvSpPr>
        <p:spPr>
          <a:xfrm>
            <a:off x="3474402" y="324308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Checkout option will allow the user to review the final details of the order and then proceed with payments.</a:t>
            </a:r>
            <a:endParaRPr/>
          </a:p>
        </p:txBody>
      </p:sp>
      <p:sp>
        <p:nvSpPr>
          <p:cNvPr id="1834" name="Google Shape;1834;p151"/>
          <p:cNvSpPr/>
          <p:nvPr/>
        </p:nvSpPr>
        <p:spPr>
          <a:xfrm>
            <a:off x="3474402" y="5148749"/>
            <a:ext cx="10256838" cy="148522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2200" b="0" i="0" u="none" strike="noStrike" cap="none">
                <a:solidFill>
                  <a:srgbClr val="3F3F3F"/>
                </a:solidFill>
                <a:latin typeface="Open Sans"/>
                <a:ea typeface="Open Sans"/>
                <a:cs typeface="Open Sans"/>
                <a:sym typeface="Open Sans"/>
              </a:rPr>
              <a:t>A payment method from the list of payment methods will be available to place an order at the checkout time.</a:t>
            </a:r>
            <a:endParaRPr/>
          </a:p>
        </p:txBody>
      </p:sp>
      <p:pic>
        <p:nvPicPr>
          <p:cNvPr id="1835" name="Google Shape;1835;p151" descr="Pointing hand Icons - 2,315 free vector icons"/>
          <p:cNvPicPr preferRelativeResize="0"/>
          <p:nvPr/>
        </p:nvPicPr>
        <p:blipFill rotWithShape="1">
          <a:blip r:embed="rId3">
            <a:alphaModFix/>
          </a:blip>
          <a:srcRect/>
          <a:stretch/>
        </p:blipFill>
        <p:spPr>
          <a:xfrm>
            <a:off x="2199436" y="3651350"/>
            <a:ext cx="900000" cy="900000"/>
          </a:xfrm>
          <a:prstGeom prst="rect">
            <a:avLst/>
          </a:prstGeom>
          <a:noFill/>
          <a:ln>
            <a:noFill/>
          </a:ln>
        </p:spPr>
      </p:pic>
      <p:pic>
        <p:nvPicPr>
          <p:cNvPr id="1836" name="Google Shape;1836;p151" descr="Pointing hand Icons - 2,315 free vector icons"/>
          <p:cNvPicPr preferRelativeResize="0"/>
          <p:nvPr/>
        </p:nvPicPr>
        <p:blipFill rotWithShape="1">
          <a:blip r:embed="rId3">
            <a:alphaModFix/>
          </a:blip>
          <a:srcRect/>
          <a:stretch/>
        </p:blipFill>
        <p:spPr>
          <a:xfrm>
            <a:off x="2221978" y="5380403"/>
            <a:ext cx="900000" cy="900000"/>
          </a:xfrm>
          <a:prstGeom prst="rect">
            <a:avLst/>
          </a:prstGeom>
          <a:noFill/>
          <a:ln>
            <a:noFill/>
          </a:ln>
        </p:spPr>
      </p:pic>
      <p:pic>
        <p:nvPicPr>
          <p:cNvPr id="1837" name="Google Shape;1837;p151"/>
          <p:cNvPicPr preferRelativeResize="0"/>
          <p:nvPr/>
        </p:nvPicPr>
        <p:blipFill rotWithShape="1">
          <a:blip r:embed="rId4">
            <a:alphaModFix/>
          </a:blip>
          <a:srcRect t="6807" b="6798"/>
          <a:stretch/>
        </p:blipFill>
        <p:spPr>
          <a:xfrm>
            <a:off x="4120055" y="889500"/>
            <a:ext cx="8345075" cy="91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15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Shopping Cart Component</a:t>
            </a:r>
            <a:endParaRPr/>
          </a:p>
        </p:txBody>
      </p:sp>
      <p:sp>
        <p:nvSpPr>
          <p:cNvPr id="1843" name="Google Shape;1843;p152"/>
          <p:cNvSpPr txBox="1">
            <a:spLocks noGrp="1"/>
          </p:cNvSpPr>
          <p:nvPr>
            <p:ph type="body" idx="1"/>
          </p:nvPr>
        </p:nvSpPr>
        <p:spPr>
          <a:xfrm>
            <a:off x="1902091" y="161736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844" name="Google Shape;1844;p152"/>
          <p:cNvSpPr txBox="1"/>
          <p:nvPr/>
        </p:nvSpPr>
        <p:spPr>
          <a:xfrm>
            <a:off x="1620544" y="3798198"/>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845" name="Google Shape;1845;p152"/>
          <p:cNvGrpSpPr/>
          <p:nvPr/>
        </p:nvGrpSpPr>
        <p:grpSpPr>
          <a:xfrm>
            <a:off x="2863285" y="4619244"/>
            <a:ext cx="10529307" cy="2636520"/>
            <a:chOff x="5103801" y="2873856"/>
            <a:chExt cx="6048395" cy="1306171"/>
          </a:xfrm>
        </p:grpSpPr>
        <p:sp>
          <p:nvSpPr>
            <p:cNvPr id="1846" name="Google Shape;1846;p15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src/app/pages/shopping-cart/shopping-cart.component.css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src/app/pages/shopping-cart/shopping-cart.component.html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src/app/pages/shopping-cart/shopping-</a:t>
              </a:r>
              <a:r>
                <a:rPr lang="en-US" sz="2000" b="0" i="0" u="none" strike="noStrike" cap="none" dirty="0" err="1">
                  <a:solidFill>
                    <a:schemeClr val="lt1"/>
                  </a:solidFill>
                  <a:latin typeface="Courier New"/>
                  <a:ea typeface="Courier New"/>
                  <a:cs typeface="Courier New"/>
                  <a:sym typeface="Courier New"/>
                </a:rPr>
                <a:t>cart.component.spec.ts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 </a:t>
              </a:r>
              <a:r>
                <a:rPr lang="en-US" sz="2000" b="0" i="0" u="none" strike="noStrike" cap="none" dirty="0">
                  <a:solidFill>
                    <a:schemeClr val="lt1"/>
                  </a:solidFill>
                  <a:latin typeface="Courier New"/>
                  <a:ea typeface="Courier New"/>
                  <a:cs typeface="Courier New"/>
                  <a:sym typeface="Courier New"/>
                </a:rPr>
                <a:t>src/app/pages/shopping-cart/shopping-</a:t>
              </a:r>
              <a:r>
                <a:rPr lang="en-US" sz="2000" b="0" i="0" u="none" strike="noStrike" cap="none" dirty="0" err="1">
                  <a:solidFill>
                    <a:schemeClr val="lt1"/>
                  </a:solidFill>
                  <a:latin typeface="Courier New"/>
                  <a:ea typeface="Courier New"/>
                  <a:cs typeface="Courier New"/>
                  <a:sym typeface="Courier New"/>
                </a:rPr>
                <a:t>cart.component.ts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chemeClr val="lt1"/>
                </a:solidFill>
                <a:latin typeface="Courier New"/>
                <a:ea typeface="Courier New"/>
                <a:cs typeface="Courier New"/>
                <a:sym typeface="Courier New"/>
              </a:endParaRPr>
            </a:p>
          </p:txBody>
        </p:sp>
        <p:sp>
          <p:nvSpPr>
            <p:cNvPr id="1847" name="Google Shape;1847;p15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5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9" name="Google Shape;1849;p152"/>
          <p:cNvGrpSpPr/>
          <p:nvPr/>
        </p:nvGrpSpPr>
        <p:grpSpPr>
          <a:xfrm>
            <a:off x="4266653" y="2463440"/>
            <a:ext cx="7722693" cy="622368"/>
            <a:chOff x="5103801" y="2873856"/>
            <a:chExt cx="6048395" cy="1306171"/>
          </a:xfrm>
        </p:grpSpPr>
        <p:sp>
          <p:nvSpPr>
            <p:cNvPr id="1850" name="Google Shape;1850;p152"/>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pages/shoppingCart</a:t>
              </a:r>
              <a:endParaRPr sz="2200" b="0" i="0" u="none" strike="noStrike" cap="none">
                <a:solidFill>
                  <a:schemeClr val="lt1"/>
                </a:solidFill>
                <a:latin typeface="Courier New"/>
                <a:ea typeface="Courier New"/>
                <a:cs typeface="Courier New"/>
                <a:sym typeface="Courier New"/>
              </a:endParaRPr>
            </a:p>
          </p:txBody>
        </p:sp>
        <p:sp>
          <p:nvSpPr>
            <p:cNvPr id="1851" name="Google Shape;1851;p15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5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53" name="Google Shape;1853;p152"/>
          <p:cNvPicPr preferRelativeResize="0"/>
          <p:nvPr/>
        </p:nvPicPr>
        <p:blipFill rotWithShape="1">
          <a:blip r:embed="rId3">
            <a:alphaModFix/>
          </a:blip>
          <a:srcRect t="6807" b="6798"/>
          <a:stretch/>
        </p:blipFill>
        <p:spPr>
          <a:xfrm>
            <a:off x="3047032" y="889500"/>
            <a:ext cx="10491120" cy="910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15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Generating Checkout Component</a:t>
            </a:r>
            <a:endParaRPr/>
          </a:p>
        </p:txBody>
      </p:sp>
      <p:sp>
        <p:nvSpPr>
          <p:cNvPr id="1859" name="Google Shape;1859;p153"/>
          <p:cNvSpPr txBox="1">
            <a:spLocks noGrp="1"/>
          </p:cNvSpPr>
          <p:nvPr>
            <p:ph type="body" idx="1"/>
          </p:nvPr>
        </p:nvSpPr>
        <p:spPr>
          <a:xfrm>
            <a:off x="1902091" y="1621349"/>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Open project in the terminal, then use this command:</a:t>
            </a:r>
            <a:endParaRPr/>
          </a:p>
        </p:txBody>
      </p:sp>
      <p:sp>
        <p:nvSpPr>
          <p:cNvPr id="1860" name="Google Shape;1860;p153"/>
          <p:cNvSpPr txBox="1"/>
          <p:nvPr/>
        </p:nvSpPr>
        <p:spPr>
          <a:xfrm>
            <a:off x="1620544" y="3874726"/>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861" name="Google Shape;1861;p153"/>
          <p:cNvGrpSpPr/>
          <p:nvPr/>
        </p:nvGrpSpPr>
        <p:grpSpPr>
          <a:xfrm>
            <a:off x="2863285" y="4799455"/>
            <a:ext cx="10529307" cy="2636520"/>
            <a:chOff x="5103801" y="2873856"/>
            <a:chExt cx="6048395" cy="1306171"/>
          </a:xfrm>
        </p:grpSpPr>
        <p:sp>
          <p:nvSpPr>
            <p:cNvPr id="1862" name="Google Shape;1862;p15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src/app/pages/checkout/checkout.component.css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src/app/pages/checkout/checkout.component.html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src/app/pages/checkout/</a:t>
              </a:r>
              <a:r>
                <a:rPr lang="en-US" sz="2000" b="0" i="0" u="none" strike="noStrike" cap="none" dirty="0" err="1">
                  <a:solidFill>
                    <a:schemeClr val="lt1"/>
                  </a:solidFill>
                  <a:latin typeface="Courier New"/>
                  <a:ea typeface="Courier New"/>
                  <a:cs typeface="Courier New"/>
                  <a:sym typeface="Courier New"/>
                </a:rPr>
                <a:t>checkout.component.spec.ts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src/app/pages/checkout/</a:t>
              </a:r>
              <a:r>
                <a:rPr lang="en-US" sz="2000" b="0" i="0" u="none" strike="noStrike" cap="none" dirty="0" err="1">
                  <a:solidFill>
                    <a:schemeClr val="lt1"/>
                  </a:solidFill>
                  <a:latin typeface="Courier New"/>
                  <a:ea typeface="Courier New"/>
                  <a:cs typeface="Courier New"/>
                  <a:sym typeface="Courier New"/>
                </a:rPr>
                <a:t>checkout.component.ts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863" name="Google Shape;1863;p15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5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5" name="Google Shape;1865;p153"/>
          <p:cNvGrpSpPr/>
          <p:nvPr/>
        </p:nvGrpSpPr>
        <p:grpSpPr>
          <a:xfrm>
            <a:off x="4266653" y="2677942"/>
            <a:ext cx="7722693" cy="622368"/>
            <a:chOff x="5103801" y="2873856"/>
            <a:chExt cx="6048395" cy="1306171"/>
          </a:xfrm>
        </p:grpSpPr>
        <p:sp>
          <p:nvSpPr>
            <p:cNvPr id="1866" name="Google Shape;1866;p153"/>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pages/checkout</a:t>
              </a:r>
              <a:endParaRPr sz="2200" b="0" i="0" u="none" strike="noStrike" cap="none">
                <a:solidFill>
                  <a:schemeClr val="lt1"/>
                </a:solidFill>
                <a:latin typeface="Courier New"/>
                <a:ea typeface="Courier New"/>
                <a:cs typeface="Courier New"/>
                <a:sym typeface="Courier New"/>
              </a:endParaRPr>
            </a:p>
          </p:txBody>
        </p:sp>
        <p:sp>
          <p:nvSpPr>
            <p:cNvPr id="1867" name="Google Shape;1867;p15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5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69" name="Google Shape;1869;p153"/>
          <p:cNvPicPr preferRelativeResize="0"/>
          <p:nvPr/>
        </p:nvPicPr>
        <p:blipFill rotWithShape="1">
          <a:blip r:embed="rId3">
            <a:alphaModFix/>
          </a:blip>
          <a:srcRect t="6807" b="6798"/>
          <a:stretch/>
        </p:blipFill>
        <p:spPr>
          <a:xfrm>
            <a:off x="3819067" y="889500"/>
            <a:ext cx="8947050" cy="910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Building the Project</a:t>
            </a:r>
            <a:endParaRPr/>
          </a:p>
        </p:txBody>
      </p:sp>
      <p:sp>
        <p:nvSpPr>
          <p:cNvPr id="1875" name="Google Shape;1875;p154"/>
          <p:cNvSpPr txBox="1">
            <a:spLocks noGrp="1"/>
          </p:cNvSpPr>
          <p:nvPr>
            <p:ph type="body" idx="1"/>
          </p:nvPr>
        </p:nvSpPr>
        <p:spPr>
          <a:xfrm>
            <a:off x="1885522" y="1461639"/>
            <a:ext cx="12451817" cy="461147"/>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To build the project, execute:</a:t>
            </a:r>
            <a:endParaRPr/>
          </a:p>
        </p:txBody>
      </p:sp>
      <p:grpSp>
        <p:nvGrpSpPr>
          <p:cNvPr id="1876" name="Google Shape;1876;p154"/>
          <p:cNvGrpSpPr/>
          <p:nvPr/>
        </p:nvGrpSpPr>
        <p:grpSpPr>
          <a:xfrm>
            <a:off x="4250085" y="2179742"/>
            <a:ext cx="7722693" cy="622368"/>
            <a:chOff x="5103801" y="2873856"/>
            <a:chExt cx="6048395" cy="1306171"/>
          </a:xfrm>
        </p:grpSpPr>
        <p:sp>
          <p:nvSpPr>
            <p:cNvPr id="1877" name="Google Shape;1877;p154"/>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npm run build</a:t>
              </a:r>
              <a:endParaRPr dirty="0"/>
            </a:p>
          </p:txBody>
        </p:sp>
        <p:sp>
          <p:nvSpPr>
            <p:cNvPr id="1878" name="Google Shape;1878;p15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5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0" name="Google Shape;1880;p154"/>
          <p:cNvSpPr txBox="1"/>
          <p:nvPr/>
        </p:nvSpPr>
        <p:spPr>
          <a:xfrm>
            <a:off x="1666594" y="2819427"/>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To test the output on the localhost, use:</a:t>
            </a:r>
            <a:endParaRPr/>
          </a:p>
        </p:txBody>
      </p:sp>
      <p:grpSp>
        <p:nvGrpSpPr>
          <p:cNvPr id="1881" name="Google Shape;1881;p154"/>
          <p:cNvGrpSpPr/>
          <p:nvPr/>
        </p:nvGrpSpPr>
        <p:grpSpPr>
          <a:xfrm>
            <a:off x="4266654" y="3478534"/>
            <a:ext cx="7722693" cy="622368"/>
            <a:chOff x="5103801" y="2873856"/>
            <a:chExt cx="6048395" cy="1306171"/>
          </a:xfrm>
        </p:grpSpPr>
        <p:sp>
          <p:nvSpPr>
            <p:cNvPr id="1882" name="Google Shape;1882;p154"/>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&gt; ng serve -o</a:t>
              </a:r>
              <a:endParaRPr/>
            </a:p>
          </p:txBody>
        </p:sp>
        <p:sp>
          <p:nvSpPr>
            <p:cNvPr id="1883" name="Google Shape;1883;p15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5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5" name="Google Shape;1885;p154"/>
          <p:cNvSpPr txBox="1"/>
          <p:nvPr/>
        </p:nvSpPr>
        <p:spPr>
          <a:xfrm>
            <a:off x="1776853" y="4198205"/>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After execution, the following output is generated: </a:t>
            </a:r>
            <a:endParaRPr/>
          </a:p>
        </p:txBody>
      </p:sp>
      <p:grpSp>
        <p:nvGrpSpPr>
          <p:cNvPr id="1886" name="Google Shape;1886;p154"/>
          <p:cNvGrpSpPr/>
          <p:nvPr/>
        </p:nvGrpSpPr>
        <p:grpSpPr>
          <a:xfrm>
            <a:off x="3063715" y="4726395"/>
            <a:ext cx="10095429" cy="3535046"/>
            <a:chOff x="5103801" y="2873856"/>
            <a:chExt cx="6048395" cy="1306171"/>
          </a:xfrm>
        </p:grpSpPr>
        <p:sp>
          <p:nvSpPr>
            <p:cNvPr id="1887" name="Google Shape;1887;p15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Browser application bundle generation complete.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9C026"/>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Copying assets complete.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9C026"/>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Index html generation complete.</a:t>
              </a:r>
              <a:endParaRPr dirty="0"/>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1" i="0" u="none" strike="noStrike" cap="none" dirty="0">
                  <a:solidFill>
                    <a:schemeClr val="lt1"/>
                  </a:solidFill>
                  <a:latin typeface="Courier New"/>
                  <a:ea typeface="Courier New"/>
                  <a:cs typeface="Courier New"/>
                  <a:sym typeface="Courier New"/>
                </a:rPr>
                <a:t>Initial Chunk Files</a:t>
              </a:r>
              <a:r>
                <a:rPr lang="en-US" sz="1800" b="0" i="0" u="none" strike="noStrike" cap="none" dirty="0">
                  <a:solidFill>
                    <a:schemeClr val="lt1"/>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1" i="0" u="none" strike="noStrike" cap="none" dirty="0">
                  <a:solidFill>
                    <a:schemeClr val="lt1"/>
                  </a:solidFill>
                  <a:latin typeface="Courier New"/>
                  <a:ea typeface="Courier New"/>
                  <a:cs typeface="Courier New"/>
                  <a:sym typeface="Courier New"/>
                </a:rPr>
                <a:t>Names</a:t>
              </a:r>
              <a:r>
                <a:rPr lang="en-US" sz="1800" b="0" i="0" u="none" strike="noStrike" cap="none" dirty="0">
                  <a:solidFill>
                    <a:schemeClr val="lt1"/>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chemeClr val="lt1"/>
                  </a:solidFill>
                  <a:latin typeface="Courier New"/>
                  <a:ea typeface="Courier New"/>
                  <a:cs typeface="Courier New"/>
                  <a:sym typeface="Courier New"/>
                </a:rPr>
                <a:t>Size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main.bb310dfd8e03708854b9.js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main</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rgbClr val="32F4F1"/>
                  </a:solidFill>
                  <a:latin typeface="Courier New"/>
                  <a:ea typeface="Courier New"/>
                  <a:cs typeface="Courier New"/>
                  <a:sym typeface="Courier New"/>
                </a:rPr>
                <a:t>214.81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polyfills.9f1d9ffccfb9cf2e763b.js</a:t>
              </a:r>
              <a:r>
                <a:rPr lang="en-US" sz="1800" b="0" i="0" u="none" strike="noStrike" cap="none" dirty="0">
                  <a:solidFill>
                    <a:srgbClr val="37EF20"/>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lt1"/>
                  </a:solidFill>
                  <a:latin typeface="Courier New"/>
                  <a:ea typeface="Courier New"/>
                  <a:cs typeface="Courier New"/>
                  <a:sym typeface="Courier New"/>
                </a:rPr>
                <a:t>polyfills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36.21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runtime.f3142626aa6e5ec05e95.js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runtime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1.03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styles.31d6cfe0d16ae931b73c.css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styles</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0 bytes</a:t>
              </a:r>
              <a:endParaRPr dirty="0"/>
            </a:p>
            <a:p>
              <a:pPr marL="0" marR="0" lvl="0" indent="0" algn="l" rtl="0">
                <a:lnSpc>
                  <a:spcPct val="100000"/>
                </a:lnSpc>
                <a:spcBef>
                  <a:spcPts val="0"/>
                </a:spcBef>
                <a:spcAft>
                  <a:spcPts val="0"/>
                </a:spcAft>
                <a:buClr>
                  <a:schemeClr val="dk1"/>
                </a:buClr>
                <a:buSzPts val="1100"/>
                <a:buFont typeface="Arial"/>
                <a:buNone/>
              </a:pPr>
              <a:endParaRPr sz="2000" b="1" i="0" u="none" strike="noStrike" cap="none" dirty="0">
                <a:solidFill>
                  <a:schemeClr val="dk1"/>
                </a:solidFill>
                <a:latin typeface="Arial"/>
                <a:ea typeface="Arial"/>
                <a:cs typeface="Arial"/>
                <a:sym typeface="Arial"/>
              </a:endParaRPr>
            </a:p>
          </p:txBody>
        </p:sp>
        <p:sp>
          <p:nvSpPr>
            <p:cNvPr id="1888" name="Google Shape;1888;p15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5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90" name="Google Shape;1890;p154"/>
          <p:cNvPicPr preferRelativeResize="0"/>
          <p:nvPr/>
        </p:nvPicPr>
        <p:blipFill rotWithShape="1">
          <a:blip r:embed="rId3">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5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App for End User: Pushing Project on GitHub</a:t>
            </a: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init Command</a:t>
            </a:r>
            <a:endParaRPr dirty="0"/>
          </a:p>
        </p:txBody>
      </p:sp>
      <p:sp>
        <p:nvSpPr>
          <p:cNvPr id="1901" name="Google Shape;1901;p156"/>
          <p:cNvSpPr txBox="1">
            <a:spLocks noGrp="1"/>
          </p:cNvSpPr>
          <p:nvPr>
            <p:ph type="body" idx="1"/>
          </p:nvPr>
        </p:nvSpPr>
        <p:spPr>
          <a:xfrm>
            <a:off x="1918659" y="1595404"/>
            <a:ext cx="12451817" cy="1065866"/>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Git is initialized by default when angular project is created. </a:t>
            </a:r>
            <a:endParaRPr/>
          </a:p>
        </p:txBody>
      </p:sp>
      <p:sp>
        <p:nvSpPr>
          <p:cNvPr id="1902" name="Google Shape;1902;p156"/>
          <p:cNvSpPr txBox="1"/>
          <p:nvPr/>
        </p:nvSpPr>
        <p:spPr>
          <a:xfrm>
            <a:off x="1683163" y="2031141"/>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Type the command to add all the files:</a:t>
            </a:r>
            <a:endParaRPr/>
          </a:p>
        </p:txBody>
      </p:sp>
      <p:grpSp>
        <p:nvGrpSpPr>
          <p:cNvPr id="1903" name="Google Shape;1903;p156"/>
          <p:cNvGrpSpPr/>
          <p:nvPr/>
        </p:nvGrpSpPr>
        <p:grpSpPr>
          <a:xfrm>
            <a:off x="4266653" y="2597560"/>
            <a:ext cx="7722693" cy="622368"/>
            <a:chOff x="5103801" y="2873856"/>
            <a:chExt cx="6048395" cy="1306171"/>
          </a:xfrm>
        </p:grpSpPr>
        <p:sp>
          <p:nvSpPr>
            <p:cNvPr id="1904" name="Google Shape;1904;p156"/>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git add .</a:t>
              </a:r>
              <a:endParaRPr/>
            </a:p>
          </p:txBody>
        </p:sp>
        <p:sp>
          <p:nvSpPr>
            <p:cNvPr id="1905" name="Google Shape;1905;p15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5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7" name="Google Shape;1907;p156"/>
          <p:cNvSpPr txBox="1"/>
          <p:nvPr/>
        </p:nvSpPr>
        <p:spPr>
          <a:xfrm>
            <a:off x="1683163" y="3392118"/>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Check git status for the files added: </a:t>
            </a:r>
            <a:endParaRPr/>
          </a:p>
        </p:txBody>
      </p:sp>
      <p:grpSp>
        <p:nvGrpSpPr>
          <p:cNvPr id="1908" name="Google Shape;1908;p156"/>
          <p:cNvGrpSpPr/>
          <p:nvPr/>
        </p:nvGrpSpPr>
        <p:grpSpPr>
          <a:xfrm>
            <a:off x="4283222" y="3936579"/>
            <a:ext cx="7722693" cy="953218"/>
            <a:chOff x="5103801" y="2873856"/>
            <a:chExt cx="6048395" cy="1306171"/>
          </a:xfrm>
        </p:grpSpPr>
        <p:sp>
          <p:nvSpPr>
            <p:cNvPr id="1909" name="Google Shape;1909;p156"/>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git status</a:t>
              </a:r>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Output of git status:</a:t>
              </a:r>
              <a:endParaRPr/>
            </a:p>
          </p:txBody>
        </p:sp>
        <p:sp>
          <p:nvSpPr>
            <p:cNvPr id="1910" name="Google Shape;1910;p15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5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2" name="Google Shape;1912;p156"/>
          <p:cNvSpPr txBox="1"/>
          <p:nvPr/>
        </p:nvSpPr>
        <p:spPr>
          <a:xfrm>
            <a:off x="1637111" y="5049506"/>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On branch master, changes to be committed: use "git restore --staged &lt;file&gt;..." to unstage</a:t>
            </a:r>
            <a:endParaRPr sz="2200" b="0" i="0" u="none" strike="noStrike" cap="none" dirty="0">
              <a:solidFill>
                <a:srgbClr val="3F3F3F"/>
              </a:solidFill>
              <a:latin typeface="Open Sans"/>
              <a:ea typeface="Open Sans"/>
              <a:cs typeface="Open Sans"/>
              <a:sym typeface="Open Sans"/>
            </a:endParaRPr>
          </a:p>
        </p:txBody>
      </p:sp>
      <p:grpSp>
        <p:nvGrpSpPr>
          <p:cNvPr id="1913" name="Google Shape;1913;p156"/>
          <p:cNvGrpSpPr/>
          <p:nvPr/>
        </p:nvGrpSpPr>
        <p:grpSpPr>
          <a:xfrm>
            <a:off x="3326401" y="5579286"/>
            <a:ext cx="9603075" cy="2611415"/>
            <a:chOff x="5103801" y="2873856"/>
            <a:chExt cx="6048395" cy="1306171"/>
          </a:xfrm>
        </p:grpSpPr>
        <p:sp>
          <p:nvSpPr>
            <p:cNvPr id="1914" name="Google Shape;1914;p156"/>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modified:   src/app/app.module.ts</a:t>
              </a:r>
              <a:endParaRPr sz="22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	new file:   src/app/auth/auth.component.css</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	new file:   src/app/auth/auth.component.html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	new file:   src/app/auth/auth.component.spec.ts</a:t>
              </a:r>
              <a:endParaRPr sz="22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	new file:   src/app/auth/auth.component.ts</a:t>
              </a:r>
              <a:endParaRPr sz="2200" b="0" i="0" u="none" strike="noStrike" cap="none" dirty="0">
                <a:solidFill>
                  <a:schemeClr val="lt1"/>
                </a:solidFill>
                <a:latin typeface="Courier New"/>
                <a:ea typeface="Courier New"/>
                <a:cs typeface="Courier New"/>
                <a:sym typeface="Courier New"/>
              </a:endParaRPr>
            </a:p>
          </p:txBody>
        </p:sp>
        <p:sp>
          <p:nvSpPr>
            <p:cNvPr id="1915" name="Google Shape;1915;p15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5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17" name="Google Shape;1917;p156"/>
          <p:cNvPicPr preferRelativeResize="0"/>
          <p:nvPr/>
        </p:nvPicPr>
        <p:blipFill rotWithShape="1">
          <a:blip r:embed="rId3">
            <a:alphaModFix/>
          </a:blip>
          <a:srcRect t="6807" b="6798"/>
          <a:stretch/>
        </p:blipFill>
        <p:spPr>
          <a:xfrm>
            <a:off x="5675293" y="889500"/>
            <a:ext cx="5124870" cy="910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5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init Command</a:t>
            </a:r>
            <a:endParaRPr dirty="0"/>
          </a:p>
        </p:txBody>
      </p:sp>
      <p:sp>
        <p:nvSpPr>
          <p:cNvPr id="1923" name="Google Shape;1923;p157"/>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Commit the files we added for push operation: </a:t>
            </a:r>
            <a:endParaRPr/>
          </a:p>
        </p:txBody>
      </p:sp>
      <p:grpSp>
        <p:nvGrpSpPr>
          <p:cNvPr id="1924" name="Google Shape;1924;p157"/>
          <p:cNvGrpSpPr/>
          <p:nvPr/>
        </p:nvGrpSpPr>
        <p:grpSpPr>
          <a:xfrm>
            <a:off x="3326462" y="2807582"/>
            <a:ext cx="9603075" cy="2611415"/>
            <a:chOff x="5103801" y="2873856"/>
            <a:chExt cx="6048395" cy="1306171"/>
          </a:xfrm>
        </p:grpSpPr>
        <p:sp>
          <p:nvSpPr>
            <p:cNvPr id="1925" name="Google Shape;1925;p157"/>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git commit -m "initial commit"</a:t>
              </a:r>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Output of git commit:</a:t>
              </a:r>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[master 42e3828] initial commit</a:t>
              </a:r>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 Committer: username &lt;admin@username-MacBook-Air.local&gt;</a:t>
              </a:r>
              <a:endParaRPr/>
            </a:p>
          </p:txBody>
        </p:sp>
        <p:sp>
          <p:nvSpPr>
            <p:cNvPr id="1926" name="Google Shape;1926;p15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5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28" name="Google Shape;1928;p157"/>
          <p:cNvPicPr preferRelativeResize="0"/>
          <p:nvPr/>
        </p:nvPicPr>
        <p:blipFill rotWithShape="1">
          <a:blip r:embed="rId3">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4"/>
          <p:cNvSpPr txBox="1">
            <a:spLocks noGrp="1"/>
          </p:cNvSpPr>
          <p:nvPr>
            <p:ph type="body" idx="1"/>
          </p:nvPr>
        </p:nvSpPr>
        <p:spPr>
          <a:xfrm>
            <a:off x="1470660" y="2486156"/>
            <a:ext cx="8229600" cy="548700"/>
          </a:xfrm>
          <a:prstGeom prst="rect">
            <a:avLst/>
          </a:prstGeom>
          <a:noFill/>
          <a:ln>
            <a:noFill/>
          </a:ln>
        </p:spPr>
        <p:txBody>
          <a:bodyPr spcFirstLastPara="1" wrap="square" lIns="91425" tIns="0" rIns="91425" bIns="0" anchor="t" anchorCtr="0">
            <a:noAutofit/>
          </a:bodyPr>
          <a:lstStyle/>
          <a:p>
            <a:pPr marL="0" lvl="0" indent="0" algn="l" rtl="0">
              <a:lnSpc>
                <a:spcPct val="100000"/>
              </a:lnSpc>
              <a:spcBef>
                <a:spcPts val="1000"/>
              </a:spcBef>
              <a:spcAft>
                <a:spcPts val="0"/>
              </a:spcAft>
              <a:buClr>
                <a:srgbClr val="3F3F3F"/>
              </a:buClr>
              <a:buSzPts val="2800"/>
              <a:buFont typeface="Arial"/>
              <a:buNone/>
            </a:pPr>
            <a:r>
              <a:rPr lang="en-US"/>
              <a:t>Execute command using the Angular CLI</a:t>
            </a:r>
            <a:endParaRPr/>
          </a:p>
          <a:p>
            <a:pPr marL="0" lvl="0" indent="0" algn="l" rtl="0">
              <a:lnSpc>
                <a:spcPct val="100000"/>
              </a:lnSpc>
              <a:spcBef>
                <a:spcPts val="1000"/>
              </a:spcBef>
              <a:spcAft>
                <a:spcPts val="0"/>
              </a:spcAft>
              <a:buClr>
                <a:srgbClr val="3F3F3F"/>
              </a:buClr>
              <a:buSzPts val="2800"/>
              <a:buFont typeface="Arial"/>
              <a:buNone/>
            </a:pPr>
            <a:endParaRPr/>
          </a:p>
        </p:txBody>
      </p:sp>
      <p:sp>
        <p:nvSpPr>
          <p:cNvPr id="581" name="Google Shape;581;p54"/>
          <p:cNvSpPr txBox="1">
            <a:spLocks noGrp="1"/>
          </p:cNvSpPr>
          <p:nvPr>
            <p:ph type="body" idx="2"/>
          </p:nvPr>
        </p:nvSpPr>
        <p:spPr>
          <a:xfrm>
            <a:off x="1470660" y="3659420"/>
            <a:ext cx="8229600" cy="5487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Clr>
                <a:srgbClr val="3F3F3F"/>
              </a:buClr>
              <a:buSzPts val="2800"/>
              <a:buNone/>
            </a:pPr>
            <a:r>
              <a:rPr lang="en-US" dirty="0"/>
              <a:t>Create a Web App Project for end user using Angular CLI</a:t>
            </a:r>
            <a:endParaRPr dirty="0"/>
          </a:p>
        </p:txBody>
      </p:sp>
      <p:sp>
        <p:nvSpPr>
          <p:cNvPr id="582" name="Google Shape;582;p54"/>
          <p:cNvSpPr txBox="1">
            <a:spLocks noGrp="1"/>
          </p:cNvSpPr>
          <p:nvPr>
            <p:ph type="body" idx="3"/>
          </p:nvPr>
        </p:nvSpPr>
        <p:spPr>
          <a:xfrm>
            <a:off x="1470660" y="4815868"/>
            <a:ext cx="8423148" cy="54870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t>Implement Admin Dashboard Project code using git on GitHub</a:t>
            </a:r>
            <a:endParaRPr dirty="0"/>
          </a:p>
        </p:txBody>
      </p:sp>
      <p:sp>
        <p:nvSpPr>
          <p:cNvPr id="583" name="Google Shape;583;p54"/>
          <p:cNvSpPr txBox="1">
            <a:spLocks noGrp="1"/>
          </p:cNvSpPr>
          <p:nvPr>
            <p:ph type="body" idx="4"/>
          </p:nvPr>
        </p:nvSpPr>
        <p:spPr>
          <a:xfrm>
            <a:off x="1470660" y="5989132"/>
            <a:ext cx="8862060" cy="548700"/>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t>Implement Web App Project code for end user using git on GitHub</a:t>
            </a:r>
            <a:endParaRPr dirty="0"/>
          </a:p>
        </p:txBody>
      </p:sp>
      <p:pic>
        <p:nvPicPr>
          <p:cNvPr id="584" name="Google Shape;584;p54"/>
          <p:cNvPicPr preferRelativeResize="0"/>
          <p:nvPr/>
        </p:nvPicPr>
        <p:blipFill rotWithShape="1">
          <a:blip r:embed="rId3">
            <a:alphaModFix/>
          </a:blip>
          <a:srcRect/>
          <a:stretch/>
        </p:blipFill>
        <p:spPr>
          <a:xfrm>
            <a:off x="938213" y="2536234"/>
            <a:ext cx="457200" cy="457200"/>
          </a:xfrm>
          <a:prstGeom prst="rect">
            <a:avLst/>
          </a:prstGeom>
          <a:noFill/>
          <a:ln>
            <a:noFill/>
          </a:ln>
        </p:spPr>
      </p:pic>
      <p:pic>
        <p:nvPicPr>
          <p:cNvPr id="585" name="Google Shape;585;p54"/>
          <p:cNvPicPr preferRelativeResize="0"/>
          <p:nvPr/>
        </p:nvPicPr>
        <p:blipFill rotWithShape="1">
          <a:blip r:embed="rId3">
            <a:alphaModFix/>
          </a:blip>
          <a:srcRect/>
          <a:stretch/>
        </p:blipFill>
        <p:spPr>
          <a:xfrm>
            <a:off x="938213" y="3709215"/>
            <a:ext cx="457200" cy="457200"/>
          </a:xfrm>
          <a:prstGeom prst="rect">
            <a:avLst/>
          </a:prstGeom>
          <a:noFill/>
          <a:ln>
            <a:noFill/>
          </a:ln>
        </p:spPr>
      </p:pic>
      <p:pic>
        <p:nvPicPr>
          <p:cNvPr id="586" name="Google Shape;586;p54"/>
          <p:cNvPicPr preferRelativeResize="0"/>
          <p:nvPr/>
        </p:nvPicPr>
        <p:blipFill rotWithShape="1">
          <a:blip r:embed="rId3">
            <a:alphaModFix/>
          </a:blip>
          <a:srcRect/>
          <a:stretch/>
        </p:blipFill>
        <p:spPr>
          <a:xfrm>
            <a:off x="938213" y="4882558"/>
            <a:ext cx="457200" cy="457200"/>
          </a:xfrm>
          <a:prstGeom prst="rect">
            <a:avLst/>
          </a:prstGeom>
          <a:noFill/>
          <a:ln>
            <a:noFill/>
          </a:ln>
        </p:spPr>
      </p:pic>
      <p:pic>
        <p:nvPicPr>
          <p:cNvPr id="587" name="Google Shape;587;p54"/>
          <p:cNvPicPr preferRelativeResize="0"/>
          <p:nvPr/>
        </p:nvPicPr>
        <p:blipFill rotWithShape="1">
          <a:blip r:embed="rId3">
            <a:alphaModFix/>
          </a:blip>
          <a:srcRect/>
          <a:stretch/>
        </p:blipFill>
        <p:spPr>
          <a:xfrm>
            <a:off x="938213" y="6055901"/>
            <a:ext cx="457200" cy="4572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5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Git Remote Command</a:t>
            </a:r>
            <a:endParaRPr/>
          </a:p>
        </p:txBody>
      </p:sp>
      <p:sp>
        <p:nvSpPr>
          <p:cNvPr id="1934" name="Google Shape;1934;p158"/>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a:t>Git remote commands are used for setting remote for tracking local repository. </a:t>
            </a:r>
            <a:endParaRPr/>
          </a:p>
        </p:txBody>
      </p:sp>
      <p:sp>
        <p:nvSpPr>
          <p:cNvPr id="1935" name="Google Shape;1935;p158"/>
          <p:cNvSpPr txBox="1"/>
          <p:nvPr/>
        </p:nvSpPr>
        <p:spPr>
          <a:xfrm>
            <a:off x="1683102" y="3076390"/>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To add remote repository, use command:</a:t>
            </a:r>
            <a:endParaRPr/>
          </a:p>
        </p:txBody>
      </p:sp>
      <p:grpSp>
        <p:nvGrpSpPr>
          <p:cNvPr id="1936" name="Google Shape;1936;p158"/>
          <p:cNvGrpSpPr/>
          <p:nvPr/>
        </p:nvGrpSpPr>
        <p:grpSpPr>
          <a:xfrm>
            <a:off x="1448337" y="4506733"/>
            <a:ext cx="13359204" cy="622368"/>
            <a:chOff x="5103801" y="2873856"/>
            <a:chExt cx="6048395" cy="1306171"/>
          </a:xfrm>
        </p:grpSpPr>
        <p:sp>
          <p:nvSpPr>
            <p:cNvPr id="1937" name="Google Shape;1937;p158"/>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remote add origin https://github.com/github-username/user-web-app.git</a:t>
              </a:r>
              <a:endParaRPr dirty="0"/>
            </a:p>
          </p:txBody>
        </p:sp>
        <p:sp>
          <p:nvSpPr>
            <p:cNvPr id="1938" name="Google Shape;1938;p15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5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40" name="Google Shape;1940;p158"/>
          <p:cNvPicPr preferRelativeResize="0"/>
          <p:nvPr/>
        </p:nvPicPr>
        <p:blipFill rotWithShape="1">
          <a:blip r:embed="rId3">
            <a:alphaModFix/>
          </a:blip>
          <a:srcRect t="6807" b="6798"/>
          <a:stretch/>
        </p:blipFill>
        <p:spPr>
          <a:xfrm>
            <a:off x="5313735" y="889500"/>
            <a:ext cx="5774834" cy="91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Git Push Command</a:t>
            </a:r>
            <a:endParaRPr/>
          </a:p>
        </p:txBody>
      </p:sp>
      <p:sp>
        <p:nvSpPr>
          <p:cNvPr id="1946" name="Google Shape;1946;p159"/>
          <p:cNvSpPr txBox="1">
            <a:spLocks noGrp="1"/>
          </p:cNvSpPr>
          <p:nvPr>
            <p:ph type="body" idx="1"/>
          </p:nvPr>
        </p:nvSpPr>
        <p:spPr>
          <a:xfrm>
            <a:off x="1902030"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solidFill>
                  <a:srgbClr val="3F3F3F"/>
                </a:solidFill>
              </a:rPr>
              <a:t>Finally, Git push command is used to push local changes to the GitHub repository from command line.</a:t>
            </a:r>
            <a:endParaRPr dirty="0"/>
          </a:p>
        </p:txBody>
      </p:sp>
      <p:sp>
        <p:nvSpPr>
          <p:cNvPr id="1947" name="Google Shape;1947;p159"/>
          <p:cNvSpPr txBox="1"/>
          <p:nvPr/>
        </p:nvSpPr>
        <p:spPr>
          <a:xfrm>
            <a:off x="1683163" y="3391028"/>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 below command: </a:t>
            </a:r>
            <a:endParaRPr/>
          </a:p>
        </p:txBody>
      </p:sp>
      <p:grpSp>
        <p:nvGrpSpPr>
          <p:cNvPr id="1948" name="Google Shape;1948;p159"/>
          <p:cNvGrpSpPr/>
          <p:nvPr/>
        </p:nvGrpSpPr>
        <p:grpSpPr>
          <a:xfrm>
            <a:off x="5639343" y="4566264"/>
            <a:ext cx="4977314" cy="622368"/>
            <a:chOff x="5103801" y="2873856"/>
            <a:chExt cx="6048395" cy="1306171"/>
          </a:xfrm>
        </p:grpSpPr>
        <p:sp>
          <p:nvSpPr>
            <p:cNvPr id="1949" name="Google Shape;1949;p159"/>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git push origin master</a:t>
              </a:r>
              <a:endParaRPr/>
            </a:p>
          </p:txBody>
        </p:sp>
        <p:sp>
          <p:nvSpPr>
            <p:cNvPr id="1950" name="Google Shape;1950;p15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5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52" name="Google Shape;1952;p159"/>
          <p:cNvPicPr preferRelativeResize="0"/>
          <p:nvPr/>
        </p:nvPicPr>
        <p:blipFill rotWithShape="1">
          <a:blip r:embed="rId3">
            <a:alphaModFix/>
          </a:blip>
          <a:srcRect t="6807" b="6798"/>
          <a:stretch/>
        </p:blipFill>
        <p:spPr>
          <a:xfrm>
            <a:off x="5675293" y="889500"/>
            <a:ext cx="5124870" cy="910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t>An admin user should perform the following activities on the web page, such as:</a:t>
            </a:r>
          </a:p>
          <a:p>
            <a:pPr marL="0" lvl="0" indent="0" algn="l" rtl="0">
              <a:lnSpc>
                <a:spcPct val="114000"/>
              </a:lnSpc>
              <a:spcBef>
                <a:spcPts val="1000"/>
              </a:spcBef>
              <a:spcAft>
                <a:spcPts val="0"/>
              </a:spcAft>
              <a:buClr>
                <a:srgbClr val="3F3F3F"/>
              </a:buClr>
              <a:buSzPts val="2800"/>
              <a:buNone/>
            </a:pP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Adding product detail</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Accessing user’s data </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Monitoring newly registered users</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Monitoring frequently visited sections by the users</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Monitoring and viewing the list of orders</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Checking availability of order in inventory</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Monitoring payment status of the order</a:t>
            </a:r>
            <a:endParaRPr sz="2200" dirty="0">
              <a:solidFill>
                <a:srgbClr val="3F3F3F"/>
              </a:solidFill>
              <a:latin typeface="Open Sans"/>
              <a:ea typeface="Open Sans"/>
              <a:cs typeface="Open Sans"/>
              <a:sym typeface="Open Sans"/>
            </a:endParaRPr>
          </a:p>
        </p:txBody>
      </p:sp>
      <p:pic>
        <p:nvPicPr>
          <p:cNvPr id="1958" name="Google Shape;1958;p12"/>
          <p:cNvPicPr preferRelativeResize="0"/>
          <p:nvPr/>
        </p:nvPicPr>
        <p:blipFill rotWithShape="1">
          <a:blip r:embed="rId3">
            <a:alphaModFix/>
          </a:blip>
          <a:srcRect/>
          <a:stretch/>
        </p:blipFill>
        <p:spPr>
          <a:xfrm>
            <a:off x="716852" y="2294345"/>
            <a:ext cx="457200" cy="4572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6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t>An admin user should perform the following activities on the web page, such as:</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Checking the product details</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Checking availability of the product</a:t>
            </a:r>
            <a:endParaRPr dirty="0"/>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Adding products to the wishlist</a:t>
            </a:r>
            <a:endParaRPr sz="2200" dirty="0">
              <a:solidFill>
                <a:srgbClr val="3F3F3F"/>
              </a:solidFill>
              <a:latin typeface="Open Sans"/>
              <a:ea typeface="Open Sans"/>
              <a:cs typeface="Open Sans"/>
              <a:sym typeface="Open Sans"/>
            </a:endParaRPr>
          </a:p>
          <a:p>
            <a:pPr marL="1257300" lvl="2" indent="-342900" algn="l" rtl="0">
              <a:lnSpc>
                <a:spcPct val="114000"/>
              </a:lnSpc>
              <a:spcBef>
                <a:spcPts val="1000"/>
              </a:spcBef>
              <a:spcAft>
                <a:spcPts val="0"/>
              </a:spcAft>
              <a:buClr>
                <a:srgbClr val="404040"/>
              </a:buClr>
              <a:buSzPts val="2800"/>
              <a:buFont typeface="Arial"/>
              <a:buChar char="•"/>
            </a:pPr>
            <a:r>
              <a:rPr lang="en-US" sz="2200" dirty="0">
                <a:solidFill>
                  <a:srgbClr val="3F3F3F"/>
                </a:solidFill>
                <a:latin typeface="Open Sans"/>
                <a:ea typeface="Open Sans"/>
                <a:cs typeface="Open Sans"/>
                <a:sym typeface="Open Sans"/>
              </a:rPr>
              <a:t>Placing order Reviewing payment summary before placing an order </a:t>
            </a:r>
            <a:endParaRPr sz="2200" dirty="0">
              <a:solidFill>
                <a:srgbClr val="3F3F3F"/>
              </a:solidFill>
              <a:latin typeface="Open Sans"/>
              <a:ea typeface="Open Sans"/>
              <a:cs typeface="Open Sans"/>
              <a:sym typeface="Open Sans"/>
            </a:endParaRPr>
          </a:p>
        </p:txBody>
      </p:sp>
      <p:sp>
        <p:nvSpPr>
          <p:cNvPr id="1964" name="Google Shape;1964;p160"/>
          <p:cNvSpPr txBox="1"/>
          <p:nvPr/>
        </p:nvSpPr>
        <p:spPr>
          <a:xfrm>
            <a:off x="1306861" y="5758233"/>
            <a:ext cx="8099408" cy="586248"/>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JIRA is used to create a project to manage with Agile. </a:t>
            </a:r>
            <a:endParaRPr/>
          </a:p>
        </p:txBody>
      </p:sp>
      <p:sp>
        <p:nvSpPr>
          <p:cNvPr id="1965" name="Google Shape;1965;p160"/>
          <p:cNvSpPr txBox="1"/>
          <p:nvPr/>
        </p:nvSpPr>
        <p:spPr>
          <a:xfrm>
            <a:off x="1306860" y="6512427"/>
            <a:ext cx="8376401" cy="586248"/>
          </a:xfrm>
          <a:prstGeom prst="rect">
            <a:avLst/>
          </a:prstGeom>
          <a:noFill/>
          <a:ln>
            <a:noFill/>
          </a:ln>
        </p:spPr>
        <p:txBody>
          <a:bodyPr spcFirstLastPara="1" wrap="square" lIns="91425" tIns="0" rIns="91425" bIns="0" anchor="t" anchorCtr="0">
            <a:noAutofit/>
          </a:bodyPr>
          <a:lstStyle/>
          <a:p>
            <a:pPr marL="0" marR="0" lvl="0" indent="0" algn="l"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Scrum project theme in JIRA is useful to plan and create Sprints and break down a complex project into small projects.</a:t>
            </a:r>
            <a:endParaRPr/>
          </a:p>
        </p:txBody>
      </p:sp>
      <p:pic>
        <p:nvPicPr>
          <p:cNvPr id="1966" name="Google Shape;1966;p160"/>
          <p:cNvPicPr preferRelativeResize="0"/>
          <p:nvPr/>
        </p:nvPicPr>
        <p:blipFill rotWithShape="1">
          <a:blip r:embed="rId3">
            <a:alphaModFix/>
          </a:blip>
          <a:srcRect/>
          <a:stretch/>
        </p:blipFill>
        <p:spPr>
          <a:xfrm>
            <a:off x="706976" y="5769747"/>
            <a:ext cx="457200" cy="457200"/>
          </a:xfrm>
          <a:prstGeom prst="rect">
            <a:avLst/>
          </a:prstGeom>
          <a:noFill/>
          <a:ln>
            <a:noFill/>
          </a:ln>
        </p:spPr>
      </p:pic>
      <p:pic>
        <p:nvPicPr>
          <p:cNvPr id="1967" name="Google Shape;1967;p160"/>
          <p:cNvPicPr preferRelativeResize="0"/>
          <p:nvPr/>
        </p:nvPicPr>
        <p:blipFill rotWithShape="1">
          <a:blip r:embed="rId3">
            <a:alphaModFix/>
          </a:blip>
          <a:srcRect/>
          <a:stretch/>
        </p:blipFill>
        <p:spPr>
          <a:xfrm>
            <a:off x="706976" y="6610723"/>
            <a:ext cx="457200" cy="457200"/>
          </a:xfrm>
          <a:prstGeom prst="rect">
            <a:avLst/>
          </a:prstGeom>
          <a:noFill/>
          <a:ln>
            <a:noFill/>
          </a:ln>
        </p:spPr>
      </p:pic>
      <p:pic>
        <p:nvPicPr>
          <p:cNvPr id="1968" name="Google Shape;1968;p160"/>
          <p:cNvPicPr preferRelativeResize="0"/>
          <p:nvPr/>
        </p:nvPicPr>
        <p:blipFill rotWithShape="1">
          <a:blip r:embed="rId3">
            <a:alphaModFix/>
          </a:blip>
          <a:srcRect/>
          <a:stretch/>
        </p:blipFill>
        <p:spPr>
          <a:xfrm>
            <a:off x="716852" y="2274467"/>
            <a:ext cx="457200" cy="457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16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a:t>The Angular CLI is a command-line interface tool used to initialize, develop, and maintain Angular applications through a command shell.</a:t>
            </a:r>
            <a:endParaRPr/>
          </a:p>
        </p:txBody>
      </p:sp>
      <p:sp>
        <p:nvSpPr>
          <p:cNvPr id="1974" name="Google Shape;1974;p161"/>
          <p:cNvSpPr txBox="1">
            <a:spLocks noGrp="1"/>
          </p:cNvSpPr>
          <p:nvPr>
            <p:ph type="body" idx="2"/>
          </p:nvPr>
        </p:nvSpPr>
        <p:spPr>
          <a:xfrm>
            <a:off x="1395413" y="3839182"/>
            <a:ext cx="8099408" cy="58624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a:t>Components are the primary building block for Angular applications. Each component consists of an HTML template, a Typescript class, a CSS selector, and optionally CSS style.</a:t>
            </a:r>
            <a:endParaRPr/>
          </a:p>
        </p:txBody>
      </p:sp>
      <p:sp>
        <p:nvSpPr>
          <p:cNvPr id="1975" name="Google Shape;1975;p161"/>
          <p:cNvSpPr txBox="1">
            <a:spLocks noGrp="1"/>
          </p:cNvSpPr>
          <p:nvPr>
            <p:ph type="body" idx="3"/>
          </p:nvPr>
        </p:nvSpPr>
        <p:spPr>
          <a:xfrm>
            <a:off x="1395413" y="5498223"/>
            <a:ext cx="8099408" cy="58624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dirty="0"/>
              <a:t>Git is initialized by default when the angular project is created and  is used for VCS and syncing projects in GitHub.</a:t>
            </a:r>
            <a:endParaRPr dirty="0"/>
          </a:p>
        </p:txBody>
      </p:sp>
      <p:pic>
        <p:nvPicPr>
          <p:cNvPr id="1976" name="Google Shape;1976;p161"/>
          <p:cNvPicPr preferRelativeResize="0"/>
          <p:nvPr/>
        </p:nvPicPr>
        <p:blipFill rotWithShape="1">
          <a:blip r:embed="rId3">
            <a:alphaModFix/>
          </a:blip>
          <a:srcRect/>
          <a:stretch/>
        </p:blipFill>
        <p:spPr>
          <a:xfrm>
            <a:off x="716852" y="2175077"/>
            <a:ext cx="457200" cy="457200"/>
          </a:xfrm>
          <a:prstGeom prst="rect">
            <a:avLst/>
          </a:prstGeom>
          <a:noFill/>
          <a:ln>
            <a:noFill/>
          </a:ln>
        </p:spPr>
      </p:pic>
      <p:pic>
        <p:nvPicPr>
          <p:cNvPr id="1977" name="Google Shape;1977;p161"/>
          <p:cNvPicPr preferRelativeResize="0"/>
          <p:nvPr/>
        </p:nvPicPr>
        <p:blipFill rotWithShape="1">
          <a:blip r:embed="rId3">
            <a:alphaModFix/>
          </a:blip>
          <a:srcRect/>
          <a:stretch/>
        </p:blipFill>
        <p:spPr>
          <a:xfrm>
            <a:off x="716852" y="3815830"/>
            <a:ext cx="457200" cy="457200"/>
          </a:xfrm>
          <a:prstGeom prst="rect">
            <a:avLst/>
          </a:prstGeom>
          <a:noFill/>
          <a:ln>
            <a:noFill/>
          </a:ln>
        </p:spPr>
      </p:pic>
      <p:pic>
        <p:nvPicPr>
          <p:cNvPr id="1978" name="Google Shape;1978;p161"/>
          <p:cNvPicPr preferRelativeResize="0"/>
          <p:nvPr/>
        </p:nvPicPr>
        <p:blipFill rotWithShape="1">
          <a:blip r:embed="rId3">
            <a:alphaModFix/>
          </a:blip>
          <a:srcRect/>
          <a:stretch/>
        </p:blipFill>
        <p:spPr>
          <a:xfrm>
            <a:off x="716852" y="5450634"/>
            <a:ext cx="457200" cy="4572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Google Shape;1987;p16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dirty="0">
                <a:solidFill>
                  <a:schemeClr val="tx1">
                    <a:lumMod val="75000"/>
                    <a:lumOff val="25000"/>
                  </a:schemeClr>
                </a:solidFill>
              </a:rPr>
              <a:t>Email and password cannot be blank. Which of the following will these be in a </a:t>
            </a:r>
            <a:endParaRPr dirty="0">
              <a:solidFill>
                <a:schemeClr val="tx1">
                  <a:lumMod val="75000"/>
                  <a:lumOff val="25000"/>
                </a:schemeClr>
              </a:solidFill>
            </a:endParaRPr>
          </a:p>
          <a:p>
            <a:pPr marL="457200" lvl="0" indent="-228600" algn="l" rtl="0">
              <a:lnSpc>
                <a:spcPct val="90000"/>
              </a:lnSpc>
              <a:spcBef>
                <a:spcPts val="1000"/>
              </a:spcBef>
              <a:spcAft>
                <a:spcPts val="0"/>
              </a:spcAft>
              <a:buClr>
                <a:srgbClr val="3F3F3F"/>
              </a:buClr>
              <a:buSzPts val="2800"/>
              <a:buNone/>
            </a:pPr>
            <a:r>
              <a:rPr lang="en-US" dirty="0">
                <a:solidFill>
                  <a:schemeClr val="tx1">
                    <a:lumMod val="75000"/>
                    <a:lumOff val="25000"/>
                  </a:schemeClr>
                </a:solidFill>
              </a:rPr>
              <a:t>User Story ? </a:t>
            </a:r>
            <a:endParaRPr dirty="0">
              <a:solidFill>
                <a:schemeClr val="tx1">
                  <a:lumMod val="75000"/>
                  <a:lumOff val="25000"/>
                </a:schemeClr>
              </a:solidFill>
            </a:endParaRPr>
          </a:p>
        </p:txBody>
      </p:sp>
      <p:sp>
        <p:nvSpPr>
          <p:cNvPr id="1988" name="Google Shape;1988;p16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Clr>
                <a:schemeClr val="lt1"/>
              </a:buClr>
              <a:buSzPts val="2800"/>
              <a:buFont typeface="Arial"/>
              <a:buNone/>
            </a:pPr>
            <a:r>
              <a:rPr lang="en-US"/>
              <a:t>1</a:t>
            </a:r>
            <a:endParaRPr/>
          </a:p>
        </p:txBody>
      </p:sp>
      <p:sp>
        <p:nvSpPr>
          <p:cNvPr id="1989" name="Google Shape;1989;p16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NFR</a:t>
            </a:r>
            <a:endParaRPr/>
          </a:p>
        </p:txBody>
      </p:sp>
      <p:sp>
        <p:nvSpPr>
          <p:cNvPr id="1990" name="Google Shape;1990;p16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dirty="0"/>
              <a:t>Validation</a:t>
            </a:r>
            <a:endParaRPr dirty="0"/>
          </a:p>
        </p:txBody>
      </p:sp>
      <p:sp>
        <p:nvSpPr>
          <p:cNvPr id="1991" name="Google Shape;1991;p16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Summary</a:t>
            </a:r>
            <a:endParaRPr/>
          </a:p>
        </p:txBody>
      </p:sp>
      <p:sp>
        <p:nvSpPr>
          <p:cNvPr id="1992" name="Google Shape;1992;p16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Description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16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rgbClr val="3F3F3F"/>
              </a:buClr>
              <a:buSzPts val="2800"/>
              <a:buNone/>
            </a:pPr>
            <a:r>
              <a:rPr lang="en-US"/>
              <a:t>Validations are the conditions which must be fulfilled.</a:t>
            </a:r>
            <a:endParaRPr/>
          </a:p>
          <a:p>
            <a:pPr marL="457200" lvl="0" indent="-228600" algn="l" rtl="0">
              <a:lnSpc>
                <a:spcPct val="90000"/>
              </a:lnSpc>
              <a:spcBef>
                <a:spcPts val="1000"/>
              </a:spcBef>
              <a:spcAft>
                <a:spcPts val="0"/>
              </a:spcAft>
              <a:buClr>
                <a:srgbClr val="3F3F3F"/>
              </a:buClr>
              <a:buSzPts val="2800"/>
              <a:buNone/>
            </a:pPr>
            <a:endParaRPr/>
          </a:p>
        </p:txBody>
      </p:sp>
      <p:sp>
        <p:nvSpPr>
          <p:cNvPr id="1998" name="Google Shape;1998;p16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Clr>
                <a:srgbClr val="ED6B14"/>
              </a:buClr>
              <a:buSzPts val="2800"/>
              <a:buFont typeface="Arial"/>
              <a:buNone/>
            </a:pPr>
            <a:r>
              <a:rPr lang="en-US"/>
              <a:t>A</a:t>
            </a:r>
            <a:endParaRPr/>
          </a:p>
        </p:txBody>
      </p:sp>
      <p:sp>
        <p:nvSpPr>
          <p:cNvPr id="1999" name="Google Shape;1999;p16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a:t>Email and password cannot be blank. Which of the following will these be in a </a:t>
            </a:r>
            <a:endParaRPr/>
          </a:p>
          <a:p>
            <a:pPr marL="457200" lvl="0" indent="-228600" algn="l" rtl="0">
              <a:lnSpc>
                <a:spcPct val="90000"/>
              </a:lnSpc>
              <a:spcBef>
                <a:spcPts val="1000"/>
              </a:spcBef>
              <a:spcAft>
                <a:spcPts val="0"/>
              </a:spcAft>
              <a:buClr>
                <a:srgbClr val="3F3F3F"/>
              </a:buClr>
              <a:buSzPts val="2800"/>
              <a:buNone/>
            </a:pPr>
            <a:r>
              <a:rPr lang="en-US"/>
              <a:t>User Story ? </a:t>
            </a:r>
            <a:endParaRPr/>
          </a:p>
        </p:txBody>
      </p:sp>
      <p:sp>
        <p:nvSpPr>
          <p:cNvPr id="2000" name="Google Shape;2000;p16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Description</a:t>
            </a:r>
            <a:endParaRPr/>
          </a:p>
        </p:txBody>
      </p:sp>
      <p:sp>
        <p:nvSpPr>
          <p:cNvPr id="2001" name="Google Shape;2001;p16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NFR</a:t>
            </a:r>
            <a:endParaRPr/>
          </a:p>
        </p:txBody>
      </p:sp>
      <p:sp>
        <p:nvSpPr>
          <p:cNvPr id="2002" name="Google Shape;2002;p16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Validation</a:t>
            </a:r>
            <a:endParaRPr/>
          </a:p>
        </p:txBody>
      </p:sp>
      <p:sp>
        <p:nvSpPr>
          <p:cNvPr id="2003" name="Google Shape;2003;p16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Font typeface="Arial"/>
              <a:buNone/>
            </a:pPr>
            <a:r>
              <a:rPr lang="en-US"/>
              <a:t>Summary</a:t>
            </a:r>
            <a:endParaRPr/>
          </a:p>
        </p:txBody>
      </p:sp>
      <p:sp>
        <p:nvSpPr>
          <p:cNvPr id="2004" name="Google Shape;2004;p16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Clr>
                <a:schemeClr val="lt1"/>
              </a:buClr>
              <a:buSzPts val="2800"/>
              <a:buFont typeface="Arial"/>
              <a:buNone/>
            </a:pPr>
            <a:r>
              <a:rPr lang="en-US"/>
              <a:t>1</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Which of the following is a Non-Functional requirement?</a:t>
            </a:r>
            <a:endParaRPr dirty="0"/>
          </a:p>
        </p:txBody>
      </p:sp>
      <p:sp>
        <p:nvSpPr>
          <p:cNvPr id="2010" name="Google Shape;2010;p16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2</a:t>
            </a:r>
            <a:endParaRPr/>
          </a:p>
        </p:txBody>
      </p:sp>
      <p:sp>
        <p:nvSpPr>
          <p:cNvPr id="2011" name="Google Shape;2011;p16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User should be navigated to the dashboard page in less than three seconds.</a:t>
            </a:r>
            <a:endParaRPr/>
          </a:p>
        </p:txBody>
      </p:sp>
      <p:sp>
        <p:nvSpPr>
          <p:cNvPr id="2012" name="Google Shape;2012;p16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b="0"/>
              <a:t>End-user should be able to login in the end user app.</a:t>
            </a:r>
            <a:endParaRPr/>
          </a:p>
        </p:txBody>
      </p:sp>
      <p:sp>
        <p:nvSpPr>
          <p:cNvPr id="2013" name="Google Shape;2013;p16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b="0">
                <a:solidFill>
                  <a:srgbClr val="3F3F3F"/>
                </a:solidFill>
              </a:rPr>
              <a:t>A Web page should have text fields for username and password with a login button.</a:t>
            </a:r>
            <a:endParaRPr/>
          </a:p>
        </p:txBody>
      </p:sp>
      <p:sp>
        <p:nvSpPr>
          <p:cNvPr id="2014" name="Google Shape;2014;p16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Username and password should not be empty.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16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dirty="0"/>
              <a:t>A Non-Functional requirement is used to judge the operation of a system.</a:t>
            </a: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p:txBody>
      </p:sp>
      <p:sp>
        <p:nvSpPr>
          <p:cNvPr id="2020" name="Google Shape;2020;p16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2022" name="Google Shape;2022;p16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Username and password should not be empty.</a:t>
            </a:r>
            <a:endParaRPr/>
          </a:p>
        </p:txBody>
      </p:sp>
      <p:sp>
        <p:nvSpPr>
          <p:cNvPr id="2023" name="Google Shape;2023;p16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User should be navigated to the dashboard page in less than three seconds.</a:t>
            </a:r>
            <a:endParaRPr/>
          </a:p>
        </p:txBody>
      </p:sp>
      <p:sp>
        <p:nvSpPr>
          <p:cNvPr id="2024" name="Google Shape;2024;p16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b="0"/>
              <a:t>End-user should be able to login in the end user app.</a:t>
            </a:r>
            <a:endParaRPr/>
          </a:p>
        </p:txBody>
      </p:sp>
      <p:sp>
        <p:nvSpPr>
          <p:cNvPr id="2025" name="Google Shape;2025;p16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Font typeface="Arial"/>
              <a:buNone/>
            </a:pPr>
            <a:r>
              <a:rPr lang="en-US" b="0">
                <a:solidFill>
                  <a:srgbClr val="3F3F3F"/>
                </a:solidFill>
              </a:rPr>
              <a:t>A Web page should have text fields for username and password with a login button.</a:t>
            </a:r>
            <a:endParaRPr/>
          </a:p>
        </p:txBody>
      </p:sp>
      <p:sp>
        <p:nvSpPr>
          <p:cNvPr id="2026" name="Google Shape;2026;p16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2</a:t>
            </a:r>
            <a:endParaRPr/>
          </a:p>
        </p:txBody>
      </p:sp>
      <p:sp>
        <p:nvSpPr>
          <p:cNvPr id="12" name="Google Shape;2009;p164">
            <a:extLst>
              <a:ext uri="{FF2B5EF4-FFF2-40B4-BE49-F238E27FC236}">
                <a16:creationId xmlns:a16="http://schemas.microsoft.com/office/drawing/2014/main" id="{F64F751D-4437-4249-9B51-CCDCC53A6FAE}"/>
              </a:ext>
            </a:extLst>
          </p:cNvPr>
          <p:cNvSpPr txBox="1">
            <a:spLocks/>
          </p:cNvSpPr>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000" b="1" i="0" u="none" strike="noStrike" cap="none">
                <a:solidFill>
                  <a:srgbClr val="3F3F3F"/>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200" dirty="0"/>
              <a:t>Which of the following is a Non-Functional requirement?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a:t>User Stories for Web Admin Dashboard Epic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16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An issue in JIRA can be with___________.</a:t>
            </a:r>
            <a:endParaRPr/>
          </a:p>
        </p:txBody>
      </p:sp>
      <p:sp>
        <p:nvSpPr>
          <p:cNvPr id="2032" name="Google Shape;2032;p16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3</a:t>
            </a:r>
            <a:endParaRPr/>
          </a:p>
        </p:txBody>
      </p:sp>
      <p:sp>
        <p:nvSpPr>
          <p:cNvPr id="2033" name="Google Shape;2033;p16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dirty="0"/>
              <a:t>ll the above</a:t>
            </a:r>
            <a:endParaRPr dirty="0"/>
          </a:p>
        </p:txBody>
      </p:sp>
      <p:sp>
        <p:nvSpPr>
          <p:cNvPr id="2034" name="Google Shape;2034;p16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b="0" dirty="0"/>
              <a:t>A</a:t>
            </a:r>
            <a:r>
              <a:rPr lang="en-US" sz="2000" b="0" dirty="0"/>
              <a:t> story</a:t>
            </a:r>
            <a:endParaRPr dirty="0"/>
          </a:p>
        </p:txBody>
      </p:sp>
      <p:sp>
        <p:nvSpPr>
          <p:cNvPr id="2035" name="Google Shape;2035;p16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b="0" dirty="0">
                <a:solidFill>
                  <a:srgbClr val="3F3F3F"/>
                </a:solidFill>
              </a:rPr>
              <a:t>n epic</a:t>
            </a:r>
            <a:endParaRPr dirty="0"/>
          </a:p>
        </p:txBody>
      </p:sp>
      <p:sp>
        <p:nvSpPr>
          <p:cNvPr id="2036" name="Google Shape;2036;p16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dirty="0"/>
              <a:t> task/bug</a:t>
            </a: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67"/>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The story, epic, and task/bug can create an issue in JIRA.</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2042" name="Google Shape;2042;p16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D</a:t>
            </a:r>
            <a:endParaRPr/>
          </a:p>
        </p:txBody>
      </p:sp>
      <p:sp>
        <p:nvSpPr>
          <p:cNvPr id="2043" name="Google Shape;2043;p16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An issue in JIRA can be with___________.</a:t>
            </a:r>
            <a:endParaRPr/>
          </a:p>
        </p:txBody>
      </p:sp>
      <p:sp>
        <p:nvSpPr>
          <p:cNvPr id="2044" name="Google Shape;2044;p16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dirty="0"/>
              <a:t> task/bug</a:t>
            </a:r>
            <a:endParaRPr dirty="0"/>
          </a:p>
        </p:txBody>
      </p:sp>
      <p:sp>
        <p:nvSpPr>
          <p:cNvPr id="2045" name="Google Shape;2045;p16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dirty="0"/>
              <a:t>ll the above</a:t>
            </a:r>
            <a:endParaRPr dirty="0"/>
          </a:p>
        </p:txBody>
      </p:sp>
      <p:sp>
        <p:nvSpPr>
          <p:cNvPr id="2046" name="Google Shape;2046;p16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b="0" dirty="0"/>
              <a:t>A</a:t>
            </a:r>
            <a:r>
              <a:rPr lang="en-US" sz="2000" b="0" dirty="0"/>
              <a:t> story</a:t>
            </a:r>
            <a:endParaRPr dirty="0"/>
          </a:p>
        </p:txBody>
      </p:sp>
      <p:sp>
        <p:nvSpPr>
          <p:cNvPr id="2047" name="Google Shape;2047;p16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A</a:t>
            </a:r>
            <a:r>
              <a:rPr lang="en-US" sz="2000" b="0" dirty="0">
                <a:solidFill>
                  <a:srgbClr val="3F3F3F"/>
                </a:solidFill>
              </a:rPr>
              <a:t>n epic</a:t>
            </a:r>
            <a:endParaRPr dirty="0"/>
          </a:p>
        </p:txBody>
      </p:sp>
      <p:sp>
        <p:nvSpPr>
          <p:cNvPr id="2048" name="Google Shape;2048;p16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3</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68"/>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Can we create a Custom Duration of Spring Planning in JIRA?</a:t>
            </a:r>
            <a:endParaRPr dirty="0"/>
          </a:p>
        </p:txBody>
      </p:sp>
      <p:sp>
        <p:nvSpPr>
          <p:cNvPr id="2054" name="Google Shape;2054;p168"/>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4</a:t>
            </a:r>
            <a:endParaRPr/>
          </a:p>
        </p:txBody>
      </p:sp>
      <p:sp>
        <p:nvSpPr>
          <p:cNvPr id="2055" name="Google Shape;2055;p168"/>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It cannot be created with a custom date range.</a:t>
            </a:r>
            <a:endParaRPr/>
          </a:p>
        </p:txBody>
      </p:sp>
      <p:sp>
        <p:nvSpPr>
          <p:cNvPr id="2056" name="Google Shape;2056;p168"/>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b="0"/>
              <a:t>It can be created only for two weeks.</a:t>
            </a:r>
            <a:endParaRPr/>
          </a:p>
        </p:txBody>
      </p:sp>
      <p:sp>
        <p:nvSpPr>
          <p:cNvPr id="2057" name="Google Shape;2057;p168"/>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It can be created for five days.</a:t>
            </a:r>
            <a:endParaRPr/>
          </a:p>
        </p:txBody>
      </p:sp>
      <p:sp>
        <p:nvSpPr>
          <p:cNvPr id="2058" name="Google Shape;2058;p168"/>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It can be created with a custom date range.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169"/>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In JIRA, we can plan a Sprint with any timeline based on the requirement.</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2064" name="Google Shape;2064;p169"/>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2065" name="Google Shape;2065;p169"/>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Can we create a Custom Duration of Spring Planning in JIRA?</a:t>
            </a:r>
            <a:endParaRPr dirty="0"/>
          </a:p>
        </p:txBody>
      </p:sp>
      <p:sp>
        <p:nvSpPr>
          <p:cNvPr id="2066" name="Google Shape;2066;p169"/>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dirty="0"/>
              <a:t>It can be created with a custom date range.</a:t>
            </a:r>
            <a:endParaRPr dirty="0"/>
          </a:p>
        </p:txBody>
      </p:sp>
      <p:sp>
        <p:nvSpPr>
          <p:cNvPr id="2067" name="Google Shape;2067;p169"/>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It cannot be created with a custom date range.</a:t>
            </a:r>
            <a:endParaRPr/>
          </a:p>
        </p:txBody>
      </p:sp>
      <p:sp>
        <p:nvSpPr>
          <p:cNvPr id="2068" name="Google Shape;2068;p169"/>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b="0"/>
              <a:t>It can be created only for two weeks.</a:t>
            </a:r>
            <a:endParaRPr/>
          </a:p>
        </p:txBody>
      </p:sp>
      <p:sp>
        <p:nvSpPr>
          <p:cNvPr id="2069" name="Google Shape;2069;p169"/>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sz="2000"/>
              <a:t>It can be created for five days.</a:t>
            </a:r>
            <a:endParaRPr/>
          </a:p>
        </p:txBody>
      </p:sp>
      <p:sp>
        <p:nvSpPr>
          <p:cNvPr id="2070" name="Google Shape;2070;p169"/>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4</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170"/>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What is the command used to create a new component in Angular?</a:t>
            </a:r>
            <a:endParaRPr dirty="0"/>
          </a:p>
        </p:txBody>
      </p:sp>
      <p:sp>
        <p:nvSpPr>
          <p:cNvPr id="2076" name="Google Shape;2076;p170"/>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5</a:t>
            </a:r>
            <a:endParaRPr/>
          </a:p>
        </p:txBody>
      </p:sp>
      <p:sp>
        <p:nvSpPr>
          <p:cNvPr id="2077" name="Google Shape;2077;p170"/>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service component-name</a:t>
            </a:r>
            <a:endParaRPr/>
          </a:p>
        </p:txBody>
      </p:sp>
      <p:sp>
        <p:nvSpPr>
          <p:cNvPr id="2078" name="Google Shape;2078;p170"/>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component component-name</a:t>
            </a:r>
            <a:endParaRPr/>
          </a:p>
        </p:txBody>
      </p:sp>
      <p:sp>
        <p:nvSpPr>
          <p:cNvPr id="2079" name="Google Shape;2079;p170"/>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 component-name</a:t>
            </a:r>
            <a:endParaRPr/>
          </a:p>
        </p:txBody>
      </p:sp>
      <p:sp>
        <p:nvSpPr>
          <p:cNvPr id="2080" name="Google Shape;2080;p170"/>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component-name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71"/>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2800"/>
              <a:buNone/>
            </a:pPr>
            <a:r>
              <a:rPr lang="en-US"/>
              <a:t>In order to generate a component in Angular, we use ng generate component or ngc command.</a:t>
            </a: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2086" name="Google Shape;2086;p171"/>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2087" name="Google Shape;2087;p171"/>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What is the command used to create a new component in Angular?</a:t>
            </a:r>
            <a:endParaRPr dirty="0"/>
          </a:p>
        </p:txBody>
      </p:sp>
      <p:sp>
        <p:nvSpPr>
          <p:cNvPr id="2088" name="Google Shape;2088;p171"/>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component-name</a:t>
            </a:r>
            <a:endParaRPr/>
          </a:p>
        </p:txBody>
      </p:sp>
      <p:sp>
        <p:nvSpPr>
          <p:cNvPr id="2089" name="Google Shape;2089;p171"/>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service component-name</a:t>
            </a:r>
            <a:endParaRPr/>
          </a:p>
        </p:txBody>
      </p:sp>
      <p:sp>
        <p:nvSpPr>
          <p:cNvPr id="2090" name="Google Shape;2090;p171"/>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component component-name</a:t>
            </a:r>
            <a:endParaRPr/>
          </a:p>
        </p:txBody>
      </p:sp>
      <p:sp>
        <p:nvSpPr>
          <p:cNvPr id="2091" name="Google Shape;2091;p171"/>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comp component-name</a:t>
            </a:r>
            <a:endParaRPr/>
          </a:p>
        </p:txBody>
      </p:sp>
      <p:sp>
        <p:nvSpPr>
          <p:cNvPr id="2092" name="Google Shape;2092;p171"/>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5</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17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How can we build the Angular App?</a:t>
            </a:r>
            <a:endParaRPr/>
          </a:p>
        </p:txBody>
      </p:sp>
      <p:sp>
        <p:nvSpPr>
          <p:cNvPr id="2098" name="Google Shape;2098;p172"/>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6</a:t>
            </a:r>
            <a:endParaRPr/>
          </a:p>
        </p:txBody>
      </p:sp>
      <p:sp>
        <p:nvSpPr>
          <p:cNvPr id="2099" name="Google Shape;2099;p17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run build</a:t>
            </a:r>
            <a:endParaRPr/>
          </a:p>
        </p:txBody>
      </p:sp>
      <p:sp>
        <p:nvSpPr>
          <p:cNvPr id="2100" name="Google Shape;2100;p17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build</a:t>
            </a:r>
            <a:endParaRPr/>
          </a:p>
        </p:txBody>
      </p:sp>
      <p:sp>
        <p:nvSpPr>
          <p:cNvPr id="2101" name="Google Shape;2101;p17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run app</a:t>
            </a:r>
            <a:endParaRPr/>
          </a:p>
        </p:txBody>
      </p:sp>
      <p:sp>
        <p:nvSpPr>
          <p:cNvPr id="2102" name="Google Shape;2102;p17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npm run build</a:t>
            </a:r>
            <a:endParaRP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73"/>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dirty="0"/>
              <a:t>In order to build an angular app, simply execute npm run build.</a:t>
            </a:r>
            <a:endParaRPr dirty="0"/>
          </a:p>
          <a:p>
            <a:pPr marL="0" lvl="0" indent="0" algn="l" rtl="0">
              <a:lnSpc>
                <a:spcPct val="90000"/>
              </a:lnSpc>
              <a:spcBef>
                <a:spcPts val="1000"/>
              </a:spcBef>
              <a:spcAft>
                <a:spcPts val="0"/>
              </a:spcAft>
              <a:buSzPts val="2800"/>
              <a:buFont typeface="Arial"/>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p:txBody>
      </p:sp>
      <p:sp>
        <p:nvSpPr>
          <p:cNvPr id="2108" name="Google Shape;2108;p173"/>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2109" name="Google Shape;2109;p173"/>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a:t>How can we build the Angular App?</a:t>
            </a:r>
            <a:endParaRPr/>
          </a:p>
        </p:txBody>
      </p:sp>
      <p:sp>
        <p:nvSpPr>
          <p:cNvPr id="2110" name="Google Shape;2110;p173"/>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dirty="0"/>
              <a:t>npm run build</a:t>
            </a:r>
            <a:endParaRPr dirty="0"/>
          </a:p>
        </p:txBody>
      </p:sp>
      <p:sp>
        <p:nvSpPr>
          <p:cNvPr id="2111" name="Google Shape;2111;p173"/>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run build</a:t>
            </a:r>
            <a:endParaRPr/>
          </a:p>
        </p:txBody>
      </p:sp>
      <p:sp>
        <p:nvSpPr>
          <p:cNvPr id="2112" name="Google Shape;2112;p173"/>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generate build</a:t>
            </a:r>
            <a:endParaRPr/>
          </a:p>
        </p:txBody>
      </p:sp>
      <p:sp>
        <p:nvSpPr>
          <p:cNvPr id="2113" name="Google Shape;2113;p173"/>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ng run app</a:t>
            </a:r>
            <a:endParaRPr/>
          </a:p>
        </p:txBody>
      </p:sp>
      <p:sp>
        <p:nvSpPr>
          <p:cNvPr id="2114" name="Google Shape;2114;p173"/>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6</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7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How can we commit changes with git?</a:t>
            </a:r>
            <a:endParaRPr dirty="0"/>
          </a:p>
        </p:txBody>
      </p:sp>
      <p:sp>
        <p:nvSpPr>
          <p:cNvPr id="2120" name="Google Shape;2120;p174"/>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7</a:t>
            </a:r>
            <a:endParaRPr/>
          </a:p>
        </p:txBody>
      </p:sp>
      <p:sp>
        <p:nvSpPr>
          <p:cNvPr id="2121" name="Google Shape;2121;p174"/>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save changes</a:t>
            </a:r>
            <a:endParaRPr/>
          </a:p>
        </p:txBody>
      </p:sp>
      <p:sp>
        <p:nvSpPr>
          <p:cNvPr id="2122" name="Google Shape;2122;p174"/>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commit -m “Initial Commit”</a:t>
            </a:r>
            <a:endParaRPr/>
          </a:p>
        </p:txBody>
      </p:sp>
      <p:sp>
        <p:nvSpPr>
          <p:cNvPr id="2123" name="Google Shape;2123;p174"/>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commit origin master</a:t>
            </a:r>
            <a:endParaRPr/>
          </a:p>
        </p:txBody>
      </p:sp>
      <p:sp>
        <p:nvSpPr>
          <p:cNvPr id="2124" name="Google Shape;2124;p174"/>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push origin master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75"/>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Font typeface="Arial"/>
              <a:buNone/>
            </a:pPr>
            <a:r>
              <a:rPr lang="en-US"/>
              <a:t>To commit changes to the repository, we need to execute git commit and to add a message use -m argument.</a:t>
            </a:r>
            <a:endParaRPr/>
          </a:p>
          <a:p>
            <a:pPr marL="0" lvl="0" indent="0" algn="l" rtl="0">
              <a:lnSpc>
                <a:spcPct val="90000"/>
              </a:lnSpc>
              <a:spcBef>
                <a:spcPts val="1000"/>
              </a:spcBef>
              <a:spcAft>
                <a:spcPts val="0"/>
              </a:spcAft>
              <a:buSzPts val="2800"/>
              <a:buFont typeface="Arial"/>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a:p>
            <a:pPr marL="457200" lvl="0" indent="-228600" algn="l" rtl="0">
              <a:lnSpc>
                <a:spcPct val="90000"/>
              </a:lnSpc>
              <a:spcBef>
                <a:spcPts val="1000"/>
              </a:spcBef>
              <a:spcAft>
                <a:spcPts val="0"/>
              </a:spcAft>
              <a:buSzPts val="2800"/>
              <a:buNone/>
            </a:pPr>
            <a:endParaRPr/>
          </a:p>
        </p:txBody>
      </p:sp>
      <p:sp>
        <p:nvSpPr>
          <p:cNvPr id="2130" name="Google Shape;2130;p17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A</a:t>
            </a:r>
            <a:endParaRPr/>
          </a:p>
        </p:txBody>
      </p:sp>
      <p:sp>
        <p:nvSpPr>
          <p:cNvPr id="2131" name="Google Shape;2131;p17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How can we commit changes with git?</a:t>
            </a:r>
            <a:endParaRPr dirty="0"/>
          </a:p>
        </p:txBody>
      </p:sp>
      <p:sp>
        <p:nvSpPr>
          <p:cNvPr id="2132" name="Google Shape;2132;p175"/>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push origin master</a:t>
            </a:r>
            <a:endParaRPr/>
          </a:p>
        </p:txBody>
      </p:sp>
      <p:sp>
        <p:nvSpPr>
          <p:cNvPr id="2133" name="Google Shape;2133;p175"/>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save changes</a:t>
            </a:r>
            <a:endParaRPr/>
          </a:p>
        </p:txBody>
      </p:sp>
      <p:sp>
        <p:nvSpPr>
          <p:cNvPr id="2134" name="Google Shape;2134;p175"/>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commit -m “Initial Commit”</a:t>
            </a:r>
            <a:endParaRPr/>
          </a:p>
        </p:txBody>
      </p:sp>
      <p:sp>
        <p:nvSpPr>
          <p:cNvPr id="2135" name="Google Shape;2135;p175"/>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commit origin master</a:t>
            </a:r>
            <a:endParaRPr/>
          </a:p>
        </p:txBody>
      </p:sp>
      <p:sp>
        <p:nvSpPr>
          <p:cNvPr id="2136" name="Google Shape;2136;p175"/>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
          <p:cNvSpPr txBox="1">
            <a:spLocks noGrp="1"/>
          </p:cNvSpPr>
          <p:nvPr>
            <p:ph type="title" idx="4294967295"/>
          </p:nvPr>
        </p:nvSpPr>
        <p:spPr>
          <a:xfrm>
            <a:off x="-19050" y="230188"/>
            <a:ext cx="16275050" cy="68738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Open Sans"/>
              <a:buNone/>
            </a:pPr>
            <a:r>
              <a:rPr lang="en-US" sz="2800" b="1">
                <a:solidFill>
                  <a:srgbClr val="3F3F3F"/>
                </a:solidFill>
                <a:latin typeface="Open Sans"/>
                <a:ea typeface="Open Sans"/>
                <a:cs typeface="Open Sans"/>
                <a:sym typeface="Open Sans"/>
              </a:rPr>
              <a:t>Admin Dashboard </a:t>
            </a:r>
            <a:endParaRPr sz="2800" b="1">
              <a:solidFill>
                <a:srgbClr val="3F3F3F"/>
              </a:solidFill>
              <a:latin typeface="Open Sans"/>
              <a:ea typeface="Open Sans"/>
              <a:cs typeface="Open Sans"/>
              <a:sym typeface="Open Sans"/>
            </a:endParaRPr>
          </a:p>
        </p:txBody>
      </p:sp>
      <p:sp>
        <p:nvSpPr>
          <p:cNvPr id="598" name="Google Shape;598;p8"/>
          <p:cNvSpPr txBox="1">
            <a:spLocks noGrp="1"/>
          </p:cNvSpPr>
          <p:nvPr>
            <p:ph type="body" idx="4294967295"/>
          </p:nvPr>
        </p:nvSpPr>
        <p:spPr>
          <a:xfrm>
            <a:off x="1972481" y="1636853"/>
            <a:ext cx="12452350" cy="552767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sz="2200" dirty="0">
                <a:solidFill>
                  <a:srgbClr val="3F3F3F"/>
                </a:solidFill>
                <a:latin typeface="Open Sans"/>
                <a:ea typeface="Open Sans"/>
                <a:cs typeface="Open Sans"/>
                <a:sym typeface="Open Sans"/>
              </a:rPr>
              <a:t>In this project, various modules will be managed, such as:</a:t>
            </a:r>
            <a:endParaRPr sz="2200" dirty="0">
              <a:solidFill>
                <a:srgbClr val="3F3F3F"/>
              </a:solidFill>
              <a:latin typeface="Open Sans"/>
              <a:ea typeface="Open Sans"/>
              <a:cs typeface="Open Sans"/>
              <a:sym typeface="Open Sans"/>
            </a:endParaRPr>
          </a:p>
        </p:txBody>
      </p:sp>
      <p:sp>
        <p:nvSpPr>
          <p:cNvPr id="599" name="Google Shape;599;p8"/>
          <p:cNvSpPr/>
          <p:nvPr/>
        </p:nvSpPr>
        <p:spPr>
          <a:xfrm>
            <a:off x="1280544" y="5727940"/>
            <a:ext cx="4543878" cy="1962578"/>
          </a:xfrm>
          <a:prstGeom prst="roundRect">
            <a:avLst>
              <a:gd name="adj" fmla="val 16667"/>
            </a:avLst>
          </a:prstGeom>
          <a:noFill/>
          <a:ln w="28575"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Managing the orders</a:t>
            </a:r>
            <a:endParaRPr/>
          </a:p>
        </p:txBody>
      </p:sp>
      <p:sp>
        <p:nvSpPr>
          <p:cNvPr id="600" name="Google Shape;600;p8"/>
          <p:cNvSpPr/>
          <p:nvPr/>
        </p:nvSpPr>
        <p:spPr>
          <a:xfrm>
            <a:off x="5824423" y="2832099"/>
            <a:ext cx="4809734" cy="1587064"/>
          </a:xfrm>
          <a:prstGeom prst="roundRect">
            <a:avLst>
              <a:gd name="adj" fmla="val 16667"/>
            </a:avLst>
          </a:prstGeom>
          <a:noFill/>
          <a:ln w="2857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Listing the products for end-user</a:t>
            </a:r>
            <a:endParaRPr sz="2200" b="0" i="0" u="none" strike="noStrike" cap="none">
              <a:solidFill>
                <a:srgbClr val="3F3F3F"/>
              </a:solidFill>
              <a:latin typeface="Open Sans"/>
              <a:ea typeface="Open Sans"/>
              <a:cs typeface="Open Sans"/>
              <a:sym typeface="Open Sans"/>
            </a:endParaRPr>
          </a:p>
        </p:txBody>
      </p:sp>
      <p:sp>
        <p:nvSpPr>
          <p:cNvPr id="601" name="Google Shape;601;p8"/>
          <p:cNvSpPr/>
          <p:nvPr/>
        </p:nvSpPr>
        <p:spPr>
          <a:xfrm>
            <a:off x="10443666" y="5600258"/>
            <a:ext cx="4635308" cy="2090260"/>
          </a:xfrm>
          <a:prstGeom prst="roundRect">
            <a:avLst>
              <a:gd name="adj" fmla="val 16667"/>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Managing the users</a:t>
            </a:r>
            <a:endParaRPr/>
          </a:p>
        </p:txBody>
      </p:sp>
      <p:sp>
        <p:nvSpPr>
          <p:cNvPr id="602" name="Google Shape;602;p8"/>
          <p:cNvSpPr/>
          <p:nvPr/>
        </p:nvSpPr>
        <p:spPr>
          <a:xfrm>
            <a:off x="5635120" y="5517277"/>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03" name="Google Shape;603;p8"/>
          <p:cNvSpPr/>
          <p:nvPr/>
        </p:nvSpPr>
        <p:spPr>
          <a:xfrm>
            <a:off x="6922931" y="4231355"/>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04" name="Google Shape;604;p8"/>
          <p:cNvSpPr/>
          <p:nvPr/>
        </p:nvSpPr>
        <p:spPr>
          <a:xfrm>
            <a:off x="8208364" y="5517277"/>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pic>
        <p:nvPicPr>
          <p:cNvPr id="605" name="Google Shape;605;p8"/>
          <p:cNvPicPr preferRelativeResize="0"/>
          <p:nvPr/>
        </p:nvPicPr>
        <p:blipFill rotWithShape="1">
          <a:blip r:embed="rId3">
            <a:alphaModFix/>
          </a:blip>
          <a:srcRect t="6807" b="6798"/>
          <a:stretch/>
        </p:blipFill>
        <p:spPr>
          <a:xfrm>
            <a:off x="5666855" y="887983"/>
            <a:ext cx="5124870" cy="910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17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What is the correct way of adding remote for the git?</a:t>
            </a:r>
            <a:endParaRPr dirty="0"/>
          </a:p>
        </p:txBody>
      </p:sp>
      <p:sp>
        <p:nvSpPr>
          <p:cNvPr id="2142" name="Google Shape;2142;p176"/>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8</a:t>
            </a:r>
            <a:endParaRPr/>
          </a:p>
        </p:txBody>
      </p:sp>
      <p:sp>
        <p:nvSpPr>
          <p:cNvPr id="2143" name="Google Shape;2143;p176"/>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URI</a:t>
            </a:r>
            <a:endParaRPr/>
          </a:p>
        </p:txBody>
      </p:sp>
      <p:sp>
        <p:nvSpPr>
          <p:cNvPr id="2144" name="Google Shape;2144;p176"/>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remote URI</a:t>
            </a:r>
            <a:endParaRPr/>
          </a:p>
        </p:txBody>
      </p:sp>
      <p:sp>
        <p:nvSpPr>
          <p:cNvPr id="2145" name="Google Shape;2145;p176"/>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origin remote URI</a:t>
            </a:r>
            <a:endParaRPr/>
          </a:p>
        </p:txBody>
      </p:sp>
      <p:sp>
        <p:nvSpPr>
          <p:cNvPr id="2146" name="Google Shape;2146;p176"/>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remote add origin URI</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77"/>
          <p:cNvSpPr txBox="1">
            <a:spLocks noGrp="1"/>
          </p:cNvSpPr>
          <p:nvPr>
            <p:ph type="body" idx="1"/>
          </p:nvPr>
        </p:nvSpPr>
        <p:spPr>
          <a:xfrm>
            <a:off x="890588" y="7620607"/>
            <a:ext cx="15365412"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dirty="0"/>
              <a:t>Use the command git remote add origin to add a remote repository for syncing the project on GitHub.</a:t>
            </a:r>
            <a:endParaRPr dirty="0"/>
          </a:p>
          <a:p>
            <a:pPr marL="0" lvl="0" indent="0" algn="l" rtl="0">
              <a:lnSpc>
                <a:spcPct val="90000"/>
              </a:lnSpc>
              <a:spcBef>
                <a:spcPts val="1000"/>
              </a:spcBef>
              <a:spcAft>
                <a:spcPts val="0"/>
              </a:spcAft>
              <a:buSzPts val="2800"/>
              <a:buFont typeface="Arial"/>
              <a:buNone/>
            </a:pPr>
            <a:endParaRPr dirty="0"/>
          </a:p>
          <a:p>
            <a:pPr marL="0" lvl="0" indent="0" algn="l" rtl="0">
              <a:lnSpc>
                <a:spcPct val="90000"/>
              </a:lnSpc>
              <a:spcBef>
                <a:spcPts val="1000"/>
              </a:spcBef>
              <a:spcAft>
                <a:spcPts val="0"/>
              </a:spcAft>
              <a:buSzPts val="2800"/>
              <a:buFont typeface="Arial"/>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a:p>
            <a:pPr marL="457200" lvl="0" indent="-228600" algn="l" rtl="0">
              <a:lnSpc>
                <a:spcPct val="90000"/>
              </a:lnSpc>
              <a:spcBef>
                <a:spcPts val="1000"/>
              </a:spcBef>
              <a:spcAft>
                <a:spcPts val="0"/>
              </a:spcAft>
              <a:buSzPts val="2800"/>
              <a:buNone/>
            </a:pPr>
            <a:endParaRPr dirty="0"/>
          </a:p>
        </p:txBody>
      </p:sp>
      <p:sp>
        <p:nvSpPr>
          <p:cNvPr id="2152" name="Google Shape;2152;p177"/>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p>
            <a:pPr marL="457200" lvl="0" indent="-228600" algn="l" rtl="0">
              <a:lnSpc>
                <a:spcPct val="90000"/>
              </a:lnSpc>
              <a:spcBef>
                <a:spcPts val="1000"/>
              </a:spcBef>
              <a:spcAft>
                <a:spcPts val="0"/>
              </a:spcAft>
              <a:buSzPts val="2800"/>
              <a:buFont typeface="Arial"/>
              <a:buNone/>
            </a:pPr>
            <a:r>
              <a:rPr lang="en-US"/>
              <a:t>C</a:t>
            </a:r>
            <a:endParaRPr/>
          </a:p>
        </p:txBody>
      </p:sp>
      <p:sp>
        <p:nvSpPr>
          <p:cNvPr id="2153" name="Google Shape;2153;p177"/>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None/>
            </a:pPr>
            <a:r>
              <a:rPr lang="en-US" dirty="0"/>
              <a:t>What is the correct way of adding remote for the git?</a:t>
            </a:r>
            <a:endParaRPr dirty="0"/>
          </a:p>
        </p:txBody>
      </p:sp>
      <p:sp>
        <p:nvSpPr>
          <p:cNvPr id="2154" name="Google Shape;2154;p177"/>
          <p:cNvSpPr txBox="1">
            <a:spLocks noGrp="1"/>
          </p:cNvSpPr>
          <p:nvPr>
            <p:ph type="body" idx="4"/>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remote add origin URI</a:t>
            </a:r>
            <a:endParaRPr/>
          </a:p>
        </p:txBody>
      </p:sp>
      <p:sp>
        <p:nvSpPr>
          <p:cNvPr id="2155" name="Google Shape;2155;p177"/>
          <p:cNvSpPr txBox="1">
            <a:spLocks noGrp="1"/>
          </p:cNvSpPr>
          <p:nvPr>
            <p:ph type="body" idx="5"/>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URI</a:t>
            </a:r>
            <a:endParaRPr/>
          </a:p>
        </p:txBody>
      </p:sp>
      <p:sp>
        <p:nvSpPr>
          <p:cNvPr id="2156" name="Google Shape;2156;p177"/>
          <p:cNvSpPr txBox="1">
            <a:spLocks noGrp="1"/>
          </p:cNvSpPr>
          <p:nvPr>
            <p:ph type="body" idx="6"/>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remote URI</a:t>
            </a:r>
            <a:endParaRPr/>
          </a:p>
        </p:txBody>
      </p:sp>
      <p:sp>
        <p:nvSpPr>
          <p:cNvPr id="2157" name="Google Shape;2157;p177"/>
          <p:cNvSpPr txBox="1">
            <a:spLocks noGrp="1"/>
          </p:cNvSpPr>
          <p:nvPr>
            <p:ph type="body" idx="7"/>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r>
              <a:rPr lang="en-US"/>
              <a:t>git add origin remote URI</a:t>
            </a:r>
            <a:endParaRPr/>
          </a:p>
        </p:txBody>
      </p:sp>
      <p:sp>
        <p:nvSpPr>
          <p:cNvPr id="2158" name="Google Shape;2158;p177"/>
          <p:cNvSpPr txBox="1">
            <a:spLocks noGrp="1"/>
          </p:cNvSpPr>
          <p:nvPr>
            <p:ph type="body" idx="8"/>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1000"/>
              </a:spcBef>
              <a:spcAft>
                <a:spcPts val="0"/>
              </a:spcAft>
              <a:buSzPts val="2800"/>
              <a:buFont typeface="Arial"/>
              <a:buNone/>
            </a:pPr>
            <a:r>
              <a:rPr lang="en-US"/>
              <a:t>8</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78"/>
          <p:cNvSpPr txBox="1">
            <a:spLocks noGrp="1"/>
          </p:cNvSpPr>
          <p:nvPr>
            <p:ph type="title"/>
          </p:nvPr>
        </p:nvSpPr>
        <p:spPr>
          <a:xfrm>
            <a:off x="4808500" y="295399"/>
            <a:ext cx="10736400" cy="665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rPr>
              <a:t>Before the Next Class</a:t>
            </a:r>
            <a:endParaRPr>
              <a:solidFill>
                <a:srgbClr val="3F3F3F"/>
              </a:solidFill>
            </a:endParaRPr>
          </a:p>
        </p:txBody>
      </p:sp>
      <p:sp>
        <p:nvSpPr>
          <p:cNvPr id="2164" name="Google Shape;2164;p178"/>
          <p:cNvSpPr txBox="1">
            <a:spLocks noGrp="1"/>
          </p:cNvSpPr>
          <p:nvPr>
            <p:ph type="body" idx="1"/>
          </p:nvPr>
        </p:nvSpPr>
        <p:spPr>
          <a:xfrm>
            <a:off x="4899940" y="1689752"/>
            <a:ext cx="10563900" cy="5881800"/>
          </a:xfrm>
          <a:prstGeom prst="rect">
            <a:avLst/>
          </a:prstGeom>
          <a:noFill/>
          <a:ln>
            <a:noFill/>
          </a:ln>
        </p:spPr>
        <p:txBody>
          <a:bodyPr spcFirstLastPara="1" wrap="square" lIns="91425" tIns="0" rIns="91425" bIns="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dirty="0">
                <a:solidFill>
                  <a:srgbClr val="3F3F3F"/>
                </a:solidFill>
              </a:rPr>
              <a:t>Since you have completed this session successfully, for our next discussion you should:</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Review important HTML tags for creating web pages</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Review the forms in HTML</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Check with CSS for styling the HTML forms</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Get hands-on with various SQL commands for CRUD operations</a:t>
            </a:r>
            <a:endParaRPr dirty="0"/>
          </a:p>
          <a:p>
            <a:pPr marL="342900" lvl="0" indent="-342900" algn="l" rtl="0">
              <a:lnSpc>
                <a:spcPct val="114000"/>
              </a:lnSpc>
              <a:spcBef>
                <a:spcPts val="1000"/>
              </a:spcBef>
              <a:spcAft>
                <a:spcPts val="0"/>
              </a:spcAft>
              <a:buClr>
                <a:srgbClr val="3F3F3F"/>
              </a:buClr>
              <a:buSzPts val="2640"/>
              <a:buFont typeface="Arial"/>
              <a:buChar char="•"/>
            </a:pPr>
            <a:r>
              <a:rPr lang="en-US" dirty="0">
                <a:solidFill>
                  <a:srgbClr val="3F3F3F"/>
                </a:solidFill>
              </a:rPr>
              <a:t>Review how to create tables in MySQL</a:t>
            </a:r>
            <a:endParaRPr dirty="0"/>
          </a:p>
          <a:p>
            <a:pPr marL="342900" lvl="0" indent="-342900" algn="l" rtl="0">
              <a:lnSpc>
                <a:spcPct val="100000"/>
              </a:lnSpc>
              <a:spcBef>
                <a:spcPts val="1000"/>
              </a:spcBef>
              <a:spcAft>
                <a:spcPts val="0"/>
              </a:spcAft>
              <a:buClr>
                <a:schemeClr val="lt1"/>
              </a:buClr>
              <a:buSzPts val="2200"/>
              <a:buNone/>
            </a:pPr>
            <a:endParaRPr dirty="0">
              <a:solidFill>
                <a:srgbClr val="3F3F3F"/>
              </a:solidFill>
            </a:endParaRPr>
          </a:p>
          <a:p>
            <a:pPr marL="50800" lvl="0" indent="0" algn="l" rtl="0">
              <a:lnSpc>
                <a:spcPct val="90000"/>
              </a:lnSpc>
              <a:spcBef>
                <a:spcPts val="1000"/>
              </a:spcBef>
              <a:spcAft>
                <a:spcPts val="0"/>
              </a:spcAft>
              <a:buClr>
                <a:srgbClr val="3F3F3F"/>
              </a:buClr>
              <a:buSzPts val="2800"/>
              <a:buNone/>
            </a:pPr>
            <a:endParaRPr dirty="0">
              <a:solidFill>
                <a:srgbClr val="3F3F3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70" name="Google Shape;2170;p179"/>
          <p:cNvSpPr txBox="1">
            <a:spLocks noGrp="1"/>
          </p:cNvSpPr>
          <p:nvPr>
            <p:ph type="body" idx="1"/>
          </p:nvPr>
        </p:nvSpPr>
        <p:spPr>
          <a:xfrm>
            <a:off x="4899940" y="1689752"/>
            <a:ext cx="10563900" cy="5881800"/>
          </a:xfrm>
          <a:prstGeom prst="rect">
            <a:avLst/>
          </a:prstGeom>
          <a:noFill/>
          <a:ln>
            <a:noFill/>
          </a:ln>
        </p:spPr>
        <p:txBody>
          <a:bodyPr spcFirstLastPara="1" wrap="square" lIns="91425" tIns="0" rIns="91425" bIns="0" anchor="t" anchorCtr="0">
            <a:noAutofit/>
          </a:bodyPr>
          <a:lstStyle/>
          <a:p>
            <a:pPr marL="50800" lvl="0" indent="0" algn="l" rtl="0">
              <a:lnSpc>
                <a:spcPct val="114000"/>
              </a:lnSpc>
              <a:spcBef>
                <a:spcPts val="1000"/>
              </a:spcBef>
              <a:spcAft>
                <a:spcPts val="0"/>
              </a:spcAft>
              <a:buClr>
                <a:srgbClr val="3F3F3F"/>
              </a:buClr>
              <a:buSzPts val="2800"/>
              <a:buFont typeface="Arial"/>
              <a:buNone/>
            </a:pPr>
            <a:r>
              <a:rPr lang="en-US"/>
              <a:t>Now, we have finished designing and developing web pages for the admin dashboard in our Angular project. In our next discussion, we will: </a:t>
            </a:r>
            <a:endParaRPr/>
          </a:p>
          <a:p>
            <a:pPr marL="342900" lvl="0" indent="-342900" algn="l" rtl="0">
              <a:lnSpc>
                <a:spcPct val="114000"/>
              </a:lnSpc>
              <a:spcBef>
                <a:spcPts val="1000"/>
              </a:spcBef>
              <a:spcAft>
                <a:spcPts val="0"/>
              </a:spcAft>
              <a:buClr>
                <a:srgbClr val="3F3F3F"/>
              </a:buClr>
              <a:buSzPts val="2640"/>
              <a:buFont typeface="Arial"/>
              <a:buChar char="•"/>
            </a:pPr>
            <a:r>
              <a:rPr lang="en-US"/>
              <a:t>Work on Authentication Page, Users Page, Orders Page, and others to create the UI for the project</a:t>
            </a:r>
            <a:endParaRPr/>
          </a:p>
          <a:p>
            <a:pPr marL="342900" lvl="0" indent="-342900" algn="l" rtl="0">
              <a:lnSpc>
                <a:spcPct val="114000"/>
              </a:lnSpc>
              <a:spcBef>
                <a:spcPts val="1000"/>
              </a:spcBef>
              <a:spcAft>
                <a:spcPts val="0"/>
              </a:spcAft>
              <a:buClr>
                <a:srgbClr val="3F3F3F"/>
              </a:buClr>
              <a:buSzPts val="2640"/>
              <a:buFont typeface="Arial"/>
              <a:buChar char="•"/>
            </a:pPr>
            <a:r>
              <a:rPr lang="en-US"/>
              <a:t>Work on deciding the various attributes for the tables in MySQL</a:t>
            </a:r>
            <a:endParaRPr/>
          </a:p>
          <a:p>
            <a:pPr marL="342900" lvl="0" indent="-342900" algn="l" rtl="0">
              <a:lnSpc>
                <a:spcPct val="114000"/>
              </a:lnSpc>
              <a:spcBef>
                <a:spcPts val="1000"/>
              </a:spcBef>
              <a:spcAft>
                <a:spcPts val="0"/>
              </a:spcAft>
              <a:buClr>
                <a:srgbClr val="3F3F3F"/>
              </a:buClr>
              <a:buSzPts val="2640"/>
              <a:buFont typeface="Arial"/>
              <a:buChar char="•"/>
            </a:pPr>
            <a:r>
              <a:rPr lang="en-US"/>
              <a:t>Create the structure of tables in MySQL which will store data from the web pages</a:t>
            </a:r>
            <a:endParaRPr/>
          </a:p>
          <a:p>
            <a:pPr marL="50800" lvl="0" indent="0" algn="l" rtl="0">
              <a:lnSpc>
                <a:spcPct val="90000"/>
              </a:lnSpc>
              <a:spcBef>
                <a:spcPts val="1000"/>
              </a:spcBef>
              <a:spcAft>
                <a:spcPts val="0"/>
              </a:spcAft>
              <a:buClr>
                <a:srgbClr val="3F3F3F"/>
              </a:buClr>
              <a:buSzPts val="2800"/>
              <a:buNone/>
            </a:pPr>
            <a:endParaRPr/>
          </a:p>
        </p:txBody>
      </p:sp>
      <p:sp>
        <p:nvSpPr>
          <p:cNvPr id="4" name="Google Shape;2163;p178">
            <a:extLst>
              <a:ext uri="{FF2B5EF4-FFF2-40B4-BE49-F238E27FC236}">
                <a16:creationId xmlns:a16="http://schemas.microsoft.com/office/drawing/2014/main" id="{AF5FC121-21B1-42B4-BAC7-E0DAD5F9E9D3}"/>
              </a:ext>
            </a:extLst>
          </p:cNvPr>
          <p:cNvSpPr txBox="1">
            <a:spLocks/>
          </p:cNvSpPr>
          <p:nvPr/>
        </p:nvSpPr>
        <p:spPr>
          <a:xfrm>
            <a:off x="4808500" y="295399"/>
            <a:ext cx="10736400" cy="6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What’s Next?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Authentication Story</a:t>
            </a:r>
            <a:endParaRPr/>
          </a:p>
        </p:txBody>
      </p:sp>
      <p:sp>
        <p:nvSpPr>
          <p:cNvPr id="611" name="Google Shape;611;p55"/>
          <p:cNvSpPr txBox="1">
            <a:spLocks noGrp="1"/>
          </p:cNvSpPr>
          <p:nvPr>
            <p:ph type="body" idx="1"/>
          </p:nvPr>
        </p:nvSpPr>
        <p:spPr>
          <a:xfrm>
            <a:off x="1902091" y="1637163"/>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a:solidFill>
                  <a:srgbClr val="3F3F3F"/>
                </a:solidFill>
              </a:rPr>
              <a:t>Admin user should be able to login to the admin dashboard using admin user credentials. </a:t>
            </a:r>
            <a:endParaRPr/>
          </a:p>
        </p:txBody>
      </p:sp>
      <p:sp>
        <p:nvSpPr>
          <p:cNvPr id="612" name="Google Shape;612;p55"/>
          <p:cNvSpPr/>
          <p:nvPr/>
        </p:nvSpPr>
        <p:spPr>
          <a:xfrm>
            <a:off x="3428316" y="3587476"/>
            <a:ext cx="10843188" cy="1211102"/>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Admin user should perform identification authentication using email and password with captcha verification to access admin site at the backend. </a:t>
            </a:r>
            <a:endParaRPr/>
          </a:p>
        </p:txBody>
      </p:sp>
      <p:sp>
        <p:nvSpPr>
          <p:cNvPr id="613" name="Google Shape;613;p55"/>
          <p:cNvSpPr/>
          <p:nvPr/>
        </p:nvSpPr>
        <p:spPr>
          <a:xfrm>
            <a:off x="3420441" y="5344945"/>
            <a:ext cx="10843188" cy="1170156"/>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A web page with text fields for username and password with a login button to log in to the system is necessary. </a:t>
            </a:r>
            <a:endParaRPr/>
          </a:p>
        </p:txBody>
      </p:sp>
      <p:pic>
        <p:nvPicPr>
          <p:cNvPr id="614" name="Google Shape;614;p55" descr="Pointing hand Icons - 2,315 free vector icons"/>
          <p:cNvPicPr preferRelativeResize="0"/>
          <p:nvPr/>
        </p:nvPicPr>
        <p:blipFill rotWithShape="1">
          <a:blip r:embed="rId3">
            <a:alphaModFix/>
          </a:blip>
          <a:srcRect/>
          <a:stretch/>
        </p:blipFill>
        <p:spPr>
          <a:xfrm>
            <a:off x="2385047" y="3700367"/>
            <a:ext cx="900000" cy="900000"/>
          </a:xfrm>
          <a:prstGeom prst="rect">
            <a:avLst/>
          </a:prstGeom>
          <a:noFill/>
          <a:ln>
            <a:noFill/>
          </a:ln>
        </p:spPr>
      </p:pic>
      <p:pic>
        <p:nvPicPr>
          <p:cNvPr id="615" name="Google Shape;615;p55" descr="Pointing hand Icons - 2,315 free vector icons"/>
          <p:cNvPicPr preferRelativeResize="0"/>
          <p:nvPr/>
        </p:nvPicPr>
        <p:blipFill rotWithShape="1">
          <a:blip r:embed="rId3">
            <a:alphaModFix/>
          </a:blip>
          <a:srcRect/>
          <a:stretch/>
        </p:blipFill>
        <p:spPr>
          <a:xfrm>
            <a:off x="2385047" y="5480023"/>
            <a:ext cx="900000" cy="900000"/>
          </a:xfrm>
          <a:prstGeom prst="rect">
            <a:avLst/>
          </a:prstGeom>
          <a:noFill/>
          <a:ln>
            <a:noFill/>
          </a:ln>
        </p:spPr>
      </p:pic>
      <p:pic>
        <p:nvPicPr>
          <p:cNvPr id="616" name="Google Shape;616;p55"/>
          <p:cNvPicPr preferRelativeResize="0"/>
          <p:nvPr/>
        </p:nvPicPr>
        <p:blipFill rotWithShape="1">
          <a:blip r:embed="rId4">
            <a:alphaModFix/>
          </a:blip>
          <a:srcRect t="6807" b="6798"/>
          <a:stretch/>
        </p:blipFill>
        <p:spPr>
          <a:xfrm>
            <a:off x="5182546" y="890396"/>
            <a:ext cx="5890908" cy="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56"/>
          <p:cNvPicPr preferRelativeResize="0"/>
          <p:nvPr/>
        </p:nvPicPr>
        <p:blipFill rotWithShape="1">
          <a:blip r:embed="rId3">
            <a:alphaModFix/>
          </a:blip>
          <a:srcRect/>
          <a:stretch/>
        </p:blipFill>
        <p:spPr>
          <a:xfrm>
            <a:off x="6066402" y="2646695"/>
            <a:ext cx="5029458" cy="4007056"/>
          </a:xfrm>
          <a:prstGeom prst="rect">
            <a:avLst/>
          </a:prstGeom>
          <a:noFill/>
          <a:ln w="9525" cap="flat" cmpd="sng">
            <a:solidFill>
              <a:schemeClr val="dk1"/>
            </a:solidFill>
            <a:prstDash val="solid"/>
            <a:round/>
            <a:headEnd type="none" w="sm" len="sm"/>
            <a:tailEnd type="none" w="sm" len="sm"/>
          </a:ln>
        </p:spPr>
      </p:pic>
      <p:sp>
        <p:nvSpPr>
          <p:cNvPr id="622" name="Google Shape;622;p5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a:t>Authentication Story</a:t>
            </a:r>
            <a:endParaRPr/>
          </a:p>
        </p:txBody>
      </p:sp>
      <p:sp>
        <p:nvSpPr>
          <p:cNvPr id="623" name="Google Shape;623;p56"/>
          <p:cNvSpPr/>
          <p:nvPr/>
        </p:nvSpPr>
        <p:spPr>
          <a:xfrm>
            <a:off x="6350718" y="3243386"/>
            <a:ext cx="448667" cy="1900868"/>
          </a:xfrm>
          <a:prstGeom prst="lef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dk1"/>
              </a:solidFill>
              <a:latin typeface="Open Sans"/>
              <a:ea typeface="Open Sans"/>
              <a:cs typeface="Open Sans"/>
              <a:sym typeface="Open Sans"/>
            </a:endParaRPr>
          </a:p>
        </p:txBody>
      </p:sp>
      <p:cxnSp>
        <p:nvCxnSpPr>
          <p:cNvPr id="624" name="Google Shape;624;p56"/>
          <p:cNvCxnSpPr/>
          <p:nvPr/>
        </p:nvCxnSpPr>
        <p:spPr>
          <a:xfrm>
            <a:off x="4500492" y="4329407"/>
            <a:ext cx="1701349" cy="0"/>
          </a:xfrm>
          <a:prstGeom prst="straightConnector1">
            <a:avLst/>
          </a:prstGeom>
          <a:noFill/>
          <a:ln w="19050" cap="flat" cmpd="sng">
            <a:solidFill>
              <a:srgbClr val="3F3F3F"/>
            </a:solidFill>
            <a:prstDash val="solid"/>
            <a:round/>
            <a:headEnd type="none" w="sm" len="sm"/>
            <a:tailEnd type="triangle" w="med" len="med"/>
          </a:ln>
        </p:spPr>
      </p:cxnSp>
      <p:sp>
        <p:nvSpPr>
          <p:cNvPr id="625" name="Google Shape;625;p56"/>
          <p:cNvSpPr/>
          <p:nvPr/>
        </p:nvSpPr>
        <p:spPr>
          <a:xfrm>
            <a:off x="1242220" y="3243386"/>
            <a:ext cx="3446954" cy="2251190"/>
          </a:xfrm>
          <a:prstGeom prst="roundRect">
            <a:avLst>
              <a:gd name="adj" fmla="val 16667"/>
            </a:avLst>
          </a:prstGeom>
          <a:solidFill>
            <a:srgbClr val="249385"/>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Username and password are needed for authentication, and these fields should not be empty.</a:t>
            </a:r>
            <a:endParaRPr sz="2200" b="0" i="0" u="none" strike="noStrike" cap="none">
              <a:solidFill>
                <a:schemeClr val="lt1"/>
              </a:solidFill>
              <a:latin typeface="Open Sans"/>
              <a:ea typeface="Open Sans"/>
              <a:cs typeface="Open Sans"/>
              <a:sym typeface="Open Sans"/>
            </a:endParaRPr>
          </a:p>
        </p:txBody>
      </p:sp>
      <p:cxnSp>
        <p:nvCxnSpPr>
          <p:cNvPr id="626" name="Google Shape;626;p56"/>
          <p:cNvCxnSpPr/>
          <p:nvPr/>
        </p:nvCxnSpPr>
        <p:spPr>
          <a:xfrm rot="10800000">
            <a:off x="9980944" y="3857672"/>
            <a:ext cx="1247848" cy="0"/>
          </a:xfrm>
          <a:prstGeom prst="straightConnector1">
            <a:avLst/>
          </a:prstGeom>
          <a:noFill/>
          <a:ln w="19050" cap="flat" cmpd="sng">
            <a:solidFill>
              <a:srgbClr val="3F3F3F"/>
            </a:solidFill>
            <a:prstDash val="solid"/>
            <a:round/>
            <a:headEnd type="none" w="sm" len="sm"/>
            <a:tailEnd type="triangle" w="med" len="med"/>
          </a:ln>
        </p:spPr>
      </p:cxnSp>
      <p:sp>
        <p:nvSpPr>
          <p:cNvPr id="627" name="Google Shape;627;p56"/>
          <p:cNvSpPr/>
          <p:nvPr/>
        </p:nvSpPr>
        <p:spPr>
          <a:xfrm>
            <a:off x="11380984" y="3366972"/>
            <a:ext cx="3632796" cy="1334030"/>
          </a:xfrm>
          <a:prstGeom prst="roundRect">
            <a:avLst>
              <a:gd name="adj" fmla="val 16667"/>
            </a:avLst>
          </a:prstGeom>
          <a:solidFill>
            <a:srgbClr val="249385"/>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Password should be a minimum of 6 characters.</a:t>
            </a:r>
            <a:endParaRPr sz="2200" b="0" i="0" u="none" strike="noStrike" cap="none" dirty="0">
              <a:solidFill>
                <a:schemeClr val="lt1"/>
              </a:solidFill>
              <a:latin typeface="Open Sans"/>
              <a:ea typeface="Open Sans"/>
              <a:cs typeface="Open Sans"/>
              <a:sym typeface="Open Sans"/>
            </a:endParaRPr>
          </a:p>
        </p:txBody>
      </p:sp>
      <p:cxnSp>
        <p:nvCxnSpPr>
          <p:cNvPr id="628" name="Google Shape;628;p56"/>
          <p:cNvCxnSpPr/>
          <p:nvPr/>
        </p:nvCxnSpPr>
        <p:spPr>
          <a:xfrm rot="10800000">
            <a:off x="8089521" y="6346948"/>
            <a:ext cx="0" cy="742096"/>
          </a:xfrm>
          <a:prstGeom prst="straightConnector1">
            <a:avLst/>
          </a:prstGeom>
          <a:noFill/>
          <a:ln w="19050" cap="flat" cmpd="sng">
            <a:solidFill>
              <a:srgbClr val="3F3F3F"/>
            </a:solidFill>
            <a:prstDash val="solid"/>
            <a:round/>
            <a:headEnd type="none" w="sm" len="sm"/>
            <a:tailEnd type="triangle" w="med" len="med"/>
          </a:ln>
        </p:spPr>
      </p:cxnSp>
      <p:sp>
        <p:nvSpPr>
          <p:cNvPr id="629" name="Google Shape;629;p56"/>
          <p:cNvSpPr/>
          <p:nvPr/>
        </p:nvSpPr>
        <p:spPr>
          <a:xfrm>
            <a:off x="5719744" y="6823994"/>
            <a:ext cx="5425738" cy="1400643"/>
          </a:xfrm>
          <a:prstGeom prst="roundRect">
            <a:avLst>
              <a:gd name="adj" fmla="val 16667"/>
            </a:avLst>
          </a:prstGeom>
          <a:solidFill>
            <a:srgbClr val="249385"/>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NFR: User should be navigated to the dashboard page in less than 3 seconds after logging in. </a:t>
            </a:r>
            <a:endParaRPr sz="2200" b="0" i="0" u="none" strike="noStrike" cap="none">
              <a:solidFill>
                <a:schemeClr val="lt1"/>
              </a:solidFill>
              <a:latin typeface="Open Sans"/>
              <a:ea typeface="Open Sans"/>
              <a:cs typeface="Open Sans"/>
              <a:sym typeface="Open Sans"/>
            </a:endParaRPr>
          </a:p>
        </p:txBody>
      </p:sp>
      <p:sp>
        <p:nvSpPr>
          <p:cNvPr id="630" name="Google Shape;630;p56"/>
          <p:cNvSpPr txBox="1"/>
          <p:nvPr/>
        </p:nvSpPr>
        <p:spPr>
          <a:xfrm>
            <a:off x="1920752" y="1646798"/>
            <a:ext cx="12451817" cy="817343"/>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The username and password should not be empty. Password must be 6 characters minimum. </a:t>
            </a:r>
            <a:endParaRPr/>
          </a:p>
        </p:txBody>
      </p:sp>
      <p:pic>
        <p:nvPicPr>
          <p:cNvPr id="631" name="Google Shape;631;p56"/>
          <p:cNvPicPr preferRelativeResize="0"/>
          <p:nvPr/>
        </p:nvPicPr>
        <p:blipFill rotWithShape="1">
          <a:blip r:embed="rId4">
            <a:alphaModFix/>
          </a:blip>
          <a:srcRect t="6807" b="6798"/>
          <a:stretch/>
        </p:blipFill>
        <p:spPr>
          <a:xfrm>
            <a:off x="5399675" y="887983"/>
            <a:ext cx="5549502" cy="9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Product Story, Product List, and Product Details</a:t>
            </a:r>
            <a:endParaRPr/>
          </a:p>
        </p:txBody>
      </p:sp>
      <p:sp>
        <p:nvSpPr>
          <p:cNvPr id="637" name="Google Shape;637;p1"/>
          <p:cNvSpPr txBox="1">
            <a:spLocks noGrp="1"/>
          </p:cNvSpPr>
          <p:nvPr>
            <p:ph type="body" idx="1"/>
          </p:nvPr>
        </p:nvSpPr>
        <p:spPr>
          <a:xfrm>
            <a:off x="1902091" y="1657160"/>
            <a:ext cx="12451817" cy="5527418"/>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1000"/>
              </a:spcBef>
              <a:spcAft>
                <a:spcPts val="0"/>
              </a:spcAft>
              <a:buClr>
                <a:srgbClr val="3F3F3F"/>
              </a:buClr>
              <a:buSzPts val="2800"/>
              <a:buNone/>
            </a:pPr>
            <a:r>
              <a:rPr lang="en-US" dirty="0"/>
              <a:t>Admin user should be able to manage products and add details regarding product, such as:</a:t>
            </a:r>
            <a:endParaRPr dirty="0"/>
          </a:p>
        </p:txBody>
      </p:sp>
      <p:grpSp>
        <p:nvGrpSpPr>
          <p:cNvPr id="638" name="Google Shape;638;p1"/>
          <p:cNvGrpSpPr/>
          <p:nvPr/>
        </p:nvGrpSpPr>
        <p:grpSpPr>
          <a:xfrm>
            <a:off x="2336332" y="4120766"/>
            <a:ext cx="11583336" cy="2671792"/>
            <a:chOff x="2890138" y="3579590"/>
            <a:chExt cx="11583336" cy="2671792"/>
          </a:xfrm>
        </p:grpSpPr>
        <p:sp>
          <p:nvSpPr>
            <p:cNvPr id="639" name="Google Shape;639;p1"/>
            <p:cNvSpPr txBox="1"/>
            <p:nvPr/>
          </p:nvSpPr>
          <p:spPr>
            <a:xfrm>
              <a:off x="2890138" y="4998393"/>
              <a:ext cx="1944259" cy="125298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Price</a:t>
              </a:r>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and Discount</a:t>
              </a:r>
              <a:endParaRPr sz="2200" b="0" i="0" u="none" strike="noStrike" cap="none">
                <a:solidFill>
                  <a:srgbClr val="3F3F3F"/>
                </a:solidFill>
                <a:latin typeface="Calibri"/>
                <a:ea typeface="Calibri"/>
                <a:cs typeface="Calibri"/>
                <a:sym typeface="Calibri"/>
              </a:endParaRPr>
            </a:p>
          </p:txBody>
        </p:sp>
        <p:sp>
          <p:nvSpPr>
            <p:cNvPr id="640" name="Google Shape;640;p1"/>
            <p:cNvSpPr txBox="1"/>
            <p:nvPr/>
          </p:nvSpPr>
          <p:spPr>
            <a:xfrm>
              <a:off x="5576158" y="4998393"/>
              <a:ext cx="2695081" cy="61547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Material and </a:t>
              </a:r>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Size Description </a:t>
              </a:r>
              <a:endParaRPr sz="2200" b="0" i="0" u="none" strike="noStrike" cap="none">
                <a:solidFill>
                  <a:srgbClr val="3F3F3F"/>
                </a:solidFill>
                <a:latin typeface="Calibri"/>
                <a:ea typeface="Calibri"/>
                <a:cs typeface="Calibri"/>
                <a:sym typeface="Calibri"/>
              </a:endParaRPr>
            </a:p>
          </p:txBody>
        </p:sp>
        <p:sp>
          <p:nvSpPr>
            <p:cNvPr id="641" name="Google Shape;641;p1"/>
            <p:cNvSpPr txBox="1"/>
            <p:nvPr/>
          </p:nvSpPr>
          <p:spPr>
            <a:xfrm>
              <a:off x="9013000" y="4998393"/>
              <a:ext cx="2475309" cy="61547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Availability of </a:t>
              </a:r>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Quantity </a:t>
              </a:r>
              <a:endParaRPr sz="2200" b="0" i="0" u="none" strike="noStrike" cap="none">
                <a:solidFill>
                  <a:srgbClr val="3F3F3F"/>
                </a:solidFill>
                <a:latin typeface="Calibri"/>
                <a:ea typeface="Calibri"/>
                <a:cs typeface="Calibri"/>
                <a:sym typeface="Calibri"/>
              </a:endParaRPr>
            </a:p>
          </p:txBody>
        </p:sp>
        <p:sp>
          <p:nvSpPr>
            <p:cNvPr id="642" name="Google Shape;642;p1"/>
            <p:cNvSpPr txBox="1"/>
            <p:nvPr/>
          </p:nvSpPr>
          <p:spPr>
            <a:xfrm>
              <a:off x="12230069" y="4998393"/>
              <a:ext cx="2243405" cy="83243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Product Usage Video Tutorial </a:t>
              </a:r>
              <a:endParaRPr sz="2200" b="0" i="0" u="none" strike="noStrike" cap="none">
                <a:solidFill>
                  <a:srgbClr val="3F3F3F"/>
                </a:solidFill>
                <a:latin typeface="Calibri"/>
                <a:ea typeface="Calibri"/>
                <a:cs typeface="Calibri"/>
                <a:sym typeface="Calibri"/>
              </a:endParaRPr>
            </a:p>
          </p:txBody>
        </p:sp>
        <p:pic>
          <p:nvPicPr>
            <p:cNvPr id="643" name="Google Shape;643;p1" descr="Low price free icon"/>
            <p:cNvPicPr preferRelativeResize="0"/>
            <p:nvPr/>
          </p:nvPicPr>
          <p:blipFill rotWithShape="1">
            <a:blip r:embed="rId3">
              <a:alphaModFix/>
            </a:blip>
            <a:srcRect/>
            <a:stretch/>
          </p:blipFill>
          <p:spPr>
            <a:xfrm>
              <a:off x="3220161" y="3579590"/>
              <a:ext cx="1284214" cy="1284214"/>
            </a:xfrm>
            <a:prstGeom prst="rect">
              <a:avLst/>
            </a:prstGeom>
            <a:noFill/>
            <a:ln>
              <a:noFill/>
            </a:ln>
          </p:spPr>
        </p:pic>
        <p:pic>
          <p:nvPicPr>
            <p:cNvPr id="644" name="Google Shape;644;p1" descr="Raw materials free icon"/>
            <p:cNvPicPr preferRelativeResize="0"/>
            <p:nvPr/>
          </p:nvPicPr>
          <p:blipFill rotWithShape="1">
            <a:blip r:embed="rId4">
              <a:alphaModFix/>
            </a:blip>
            <a:srcRect/>
            <a:stretch/>
          </p:blipFill>
          <p:spPr>
            <a:xfrm>
              <a:off x="9499799" y="3619935"/>
              <a:ext cx="1412635" cy="1412635"/>
            </a:xfrm>
            <a:prstGeom prst="rect">
              <a:avLst/>
            </a:prstGeom>
            <a:noFill/>
            <a:ln>
              <a:noFill/>
            </a:ln>
          </p:spPr>
        </p:pic>
        <p:pic>
          <p:nvPicPr>
            <p:cNvPr id="645" name="Google Shape;645;p1" descr="Job description free icon"/>
            <p:cNvPicPr preferRelativeResize="0"/>
            <p:nvPr/>
          </p:nvPicPr>
          <p:blipFill rotWithShape="1">
            <a:blip r:embed="rId5">
              <a:alphaModFix/>
            </a:blip>
            <a:srcRect/>
            <a:stretch/>
          </p:blipFill>
          <p:spPr>
            <a:xfrm>
              <a:off x="6359980" y="3610294"/>
              <a:ext cx="1284214" cy="1284214"/>
            </a:xfrm>
            <a:prstGeom prst="rect">
              <a:avLst/>
            </a:prstGeom>
            <a:noFill/>
            <a:ln>
              <a:noFill/>
            </a:ln>
          </p:spPr>
        </p:pic>
        <p:pic>
          <p:nvPicPr>
            <p:cNvPr id="646" name="Google Shape;646;p1" descr="Database usage free icon"/>
            <p:cNvPicPr preferRelativeResize="0"/>
            <p:nvPr/>
          </p:nvPicPr>
          <p:blipFill rotWithShape="1">
            <a:blip r:embed="rId6">
              <a:alphaModFix/>
            </a:blip>
            <a:srcRect/>
            <a:stretch/>
          </p:blipFill>
          <p:spPr>
            <a:xfrm>
              <a:off x="12768039" y="3755751"/>
              <a:ext cx="1167467" cy="1167467"/>
            </a:xfrm>
            <a:prstGeom prst="rect">
              <a:avLst/>
            </a:prstGeom>
            <a:noFill/>
            <a:ln>
              <a:noFill/>
            </a:ln>
          </p:spPr>
        </p:pic>
      </p:grpSp>
      <p:pic>
        <p:nvPicPr>
          <p:cNvPr id="647" name="Google Shape;647;p1"/>
          <p:cNvPicPr preferRelativeResize="0"/>
          <p:nvPr/>
        </p:nvPicPr>
        <p:blipFill rotWithShape="1">
          <a:blip r:embed="rId7">
            <a:alphaModFix/>
          </a:blip>
          <a:srcRect t="6807" b="6798"/>
          <a:stretch/>
        </p:blipFill>
        <p:spPr>
          <a:xfrm>
            <a:off x="2188186" y="887983"/>
            <a:ext cx="12301664" cy="9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7"/>
          <p:cNvSpPr/>
          <p:nvPr/>
        </p:nvSpPr>
        <p:spPr>
          <a:xfrm>
            <a:off x="3071620" y="3481507"/>
            <a:ext cx="10112635" cy="4206092"/>
          </a:xfrm>
          <a:prstGeom prst="roundRect">
            <a:avLst>
              <a:gd name="adj" fmla="val 16667"/>
            </a:avLst>
          </a:prstGeom>
          <a:solidFill>
            <a:srgbClr val="FBE4D4"/>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654" name="Google Shape;654;p57"/>
          <p:cNvCxnSpPr/>
          <p:nvPr/>
        </p:nvCxnSpPr>
        <p:spPr>
          <a:xfrm flipH="1">
            <a:off x="8127938" y="3481507"/>
            <a:ext cx="1" cy="4197131"/>
          </a:xfrm>
          <a:prstGeom prst="straightConnector1">
            <a:avLst/>
          </a:prstGeom>
          <a:noFill/>
          <a:ln w="28575" cap="flat" cmpd="sng">
            <a:solidFill>
              <a:schemeClr val="accent2"/>
            </a:solidFill>
            <a:prstDash val="solid"/>
            <a:miter lim="800000"/>
            <a:headEnd type="none" w="sm" len="sm"/>
            <a:tailEnd type="none" w="sm" len="sm"/>
          </a:ln>
        </p:spPr>
      </p:cxnSp>
      <p:sp>
        <p:nvSpPr>
          <p:cNvPr id="655" name="Google Shape;655;p57"/>
          <p:cNvSpPr/>
          <p:nvPr/>
        </p:nvSpPr>
        <p:spPr>
          <a:xfrm>
            <a:off x="4487263" y="3610090"/>
            <a:ext cx="2225034" cy="527130"/>
          </a:xfrm>
          <a:prstGeom prst="roundRect">
            <a:avLst>
              <a:gd name="adj" fmla="val 16667"/>
            </a:avLst>
          </a:prstGeom>
          <a:solidFill>
            <a:srgbClr val="F36B2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Products List </a:t>
            </a:r>
            <a:endParaRPr/>
          </a:p>
        </p:txBody>
      </p:sp>
      <p:sp>
        <p:nvSpPr>
          <p:cNvPr id="656" name="Google Shape;656;p57"/>
          <p:cNvSpPr/>
          <p:nvPr/>
        </p:nvSpPr>
        <p:spPr>
          <a:xfrm>
            <a:off x="8964214" y="3628911"/>
            <a:ext cx="3198118" cy="527130"/>
          </a:xfrm>
          <a:prstGeom prst="roundRect">
            <a:avLst>
              <a:gd name="adj" fmla="val 16667"/>
            </a:avLst>
          </a:prstGeom>
          <a:solidFill>
            <a:srgbClr val="F36B2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Products Description  </a:t>
            </a:r>
            <a:endParaRPr/>
          </a:p>
        </p:txBody>
      </p:sp>
      <p:sp>
        <p:nvSpPr>
          <p:cNvPr id="657" name="Google Shape;657;p57"/>
          <p:cNvSpPr txBox="1"/>
          <p:nvPr/>
        </p:nvSpPr>
        <p:spPr>
          <a:xfrm>
            <a:off x="4409362" y="4545721"/>
            <a:ext cx="3294747" cy="2757403"/>
          </a:xfrm>
          <a:prstGeom prst="rect">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2</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658" name="Google Shape;658;p57"/>
          <p:cNvSpPr/>
          <p:nvPr/>
        </p:nvSpPr>
        <p:spPr>
          <a:xfrm>
            <a:off x="4405588" y="4613612"/>
            <a:ext cx="1511668" cy="46787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sp>
        <p:nvSpPr>
          <p:cNvPr id="659" name="Google Shape;659;p57"/>
          <p:cNvSpPr txBox="1"/>
          <p:nvPr/>
        </p:nvSpPr>
        <p:spPr>
          <a:xfrm>
            <a:off x="8964214" y="4545721"/>
            <a:ext cx="3294747" cy="2684265"/>
          </a:xfrm>
          <a:prstGeom prst="rect">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Product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Description: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Size:</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Price:</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Availability:</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660" name="Google Shape;660;p5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Product Story, Product List, and Product Details</a:t>
            </a:r>
            <a:endParaRPr/>
          </a:p>
        </p:txBody>
      </p:sp>
      <p:sp>
        <p:nvSpPr>
          <p:cNvPr id="661" name="Google Shape;661;p57"/>
          <p:cNvSpPr txBox="1">
            <a:spLocks noGrp="1"/>
          </p:cNvSpPr>
          <p:nvPr>
            <p:ph type="body" idx="1"/>
          </p:nvPr>
        </p:nvSpPr>
        <p:spPr>
          <a:xfrm>
            <a:off x="1938605" y="1643290"/>
            <a:ext cx="12451817" cy="1144238"/>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1000"/>
              </a:spcBef>
              <a:spcAft>
                <a:spcPts val="0"/>
              </a:spcAft>
              <a:buClr>
                <a:srgbClr val="3F3F3F"/>
              </a:buClr>
              <a:buSzPts val="2800"/>
              <a:buNone/>
            </a:pPr>
            <a:r>
              <a:rPr lang="en-US"/>
              <a:t>The screen should be divided into two parts. The first part should display the list of products, and the second part should show the description of the product. </a:t>
            </a:r>
            <a:endParaRPr/>
          </a:p>
        </p:txBody>
      </p:sp>
      <p:pic>
        <p:nvPicPr>
          <p:cNvPr id="662" name="Google Shape;662;p57"/>
          <p:cNvPicPr preferRelativeResize="0"/>
          <p:nvPr/>
        </p:nvPicPr>
        <p:blipFill rotWithShape="1">
          <a:blip r:embed="rId3">
            <a:alphaModFix/>
          </a:blip>
          <a:srcRect t="6807" b="6798"/>
          <a:stretch/>
        </p:blipFill>
        <p:spPr>
          <a:xfrm>
            <a:off x="2188186" y="887983"/>
            <a:ext cx="12301664" cy="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58"/>
          <p:cNvGrpSpPr/>
          <p:nvPr/>
        </p:nvGrpSpPr>
        <p:grpSpPr>
          <a:xfrm>
            <a:off x="3071682" y="3025406"/>
            <a:ext cx="10112635" cy="4770052"/>
            <a:chOff x="3092335" y="2574175"/>
            <a:chExt cx="10112635" cy="5483683"/>
          </a:xfrm>
        </p:grpSpPr>
        <p:sp>
          <p:nvSpPr>
            <p:cNvPr id="669" name="Google Shape;669;p58"/>
            <p:cNvSpPr/>
            <p:nvPr/>
          </p:nvSpPr>
          <p:spPr>
            <a:xfrm>
              <a:off x="3092335" y="2574175"/>
              <a:ext cx="10112635" cy="5483683"/>
            </a:xfrm>
            <a:prstGeom prst="roundRect">
              <a:avLst>
                <a:gd name="adj" fmla="val 16667"/>
              </a:avLst>
            </a:prstGeom>
            <a:solidFill>
              <a:srgbClr val="FBE4D4"/>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670" name="Google Shape;670;p58"/>
            <p:cNvCxnSpPr/>
            <p:nvPr/>
          </p:nvCxnSpPr>
          <p:spPr>
            <a:xfrm flipH="1">
              <a:off x="8148651" y="2574175"/>
              <a:ext cx="1" cy="5472000"/>
            </a:xfrm>
            <a:prstGeom prst="straightConnector1">
              <a:avLst/>
            </a:prstGeom>
            <a:noFill/>
            <a:ln w="28575" cap="flat" cmpd="sng">
              <a:solidFill>
                <a:schemeClr val="accent2"/>
              </a:solidFill>
              <a:prstDash val="solid"/>
              <a:miter lim="800000"/>
              <a:headEnd type="none" w="sm" len="sm"/>
              <a:tailEnd type="none" w="sm" len="sm"/>
            </a:ln>
          </p:spPr>
        </p:cxnSp>
        <p:sp>
          <p:nvSpPr>
            <p:cNvPr id="671" name="Google Shape;671;p58"/>
            <p:cNvSpPr/>
            <p:nvPr/>
          </p:nvSpPr>
          <p:spPr>
            <a:xfrm>
              <a:off x="4507976" y="2741815"/>
              <a:ext cx="2225034" cy="687244"/>
            </a:xfrm>
            <a:prstGeom prst="roundRect">
              <a:avLst>
                <a:gd name="adj" fmla="val 16667"/>
              </a:avLst>
            </a:prstGeom>
            <a:solidFill>
              <a:srgbClr val="F36B2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Products List</a:t>
              </a:r>
              <a:endParaRPr/>
            </a:p>
          </p:txBody>
        </p:sp>
        <p:sp>
          <p:nvSpPr>
            <p:cNvPr id="672" name="Google Shape;672;p58"/>
            <p:cNvSpPr/>
            <p:nvPr/>
          </p:nvSpPr>
          <p:spPr>
            <a:xfrm>
              <a:off x="8984927" y="2769567"/>
              <a:ext cx="3198118" cy="687244"/>
            </a:xfrm>
            <a:prstGeom prst="roundRect">
              <a:avLst>
                <a:gd name="adj" fmla="val 16667"/>
              </a:avLst>
            </a:prstGeom>
            <a:solidFill>
              <a:srgbClr val="F36B2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Products Description  </a:t>
              </a:r>
              <a:endParaRPr/>
            </a:p>
          </p:txBody>
        </p:sp>
        <p:sp>
          <p:nvSpPr>
            <p:cNvPr id="673" name="Google Shape;673;p58"/>
            <p:cNvSpPr txBox="1"/>
            <p:nvPr/>
          </p:nvSpPr>
          <p:spPr>
            <a:xfrm>
              <a:off x="4507976" y="3728044"/>
              <a:ext cx="3294747" cy="2794333"/>
            </a:xfrm>
            <a:prstGeom prst="rect">
              <a:avLst/>
            </a:prstGeom>
            <a:solidFill>
              <a:srgbClr val="FBE4D4"/>
            </a:solid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2</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674" name="Google Shape;674;p58"/>
            <p:cNvSpPr/>
            <p:nvPr/>
          </p:nvSpPr>
          <p:spPr>
            <a:xfrm>
              <a:off x="4499126" y="3793009"/>
              <a:ext cx="1511668" cy="60998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75" name="Google Shape;675;p58"/>
            <p:cNvSpPr txBox="1"/>
            <p:nvPr/>
          </p:nvSpPr>
          <p:spPr>
            <a:xfrm>
              <a:off x="8984927" y="3636772"/>
              <a:ext cx="3294747" cy="4156256"/>
            </a:xfrm>
            <a:prstGeom prst="rect">
              <a:avLst/>
            </a:prstGeom>
            <a:solidFill>
              <a:srgbClr val="FBE4D4"/>
            </a:solid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Product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Description: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Size:</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Price:</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Availability:</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Product Image:</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676" name="Google Shape;676;p5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a:t>Product Story, Product List, and Product Details</a:t>
            </a:r>
            <a:endParaRPr/>
          </a:p>
        </p:txBody>
      </p:sp>
      <p:sp>
        <p:nvSpPr>
          <p:cNvPr id="677" name="Google Shape;677;p58"/>
          <p:cNvSpPr txBox="1">
            <a:spLocks noGrp="1"/>
          </p:cNvSpPr>
          <p:nvPr>
            <p:ph type="body" idx="1"/>
          </p:nvPr>
        </p:nvSpPr>
        <p:spPr>
          <a:xfrm>
            <a:off x="1902091" y="1657160"/>
            <a:ext cx="12451817" cy="965828"/>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1000"/>
              </a:spcBef>
              <a:spcAft>
                <a:spcPts val="0"/>
              </a:spcAft>
              <a:buClr>
                <a:srgbClr val="3F3F3F"/>
              </a:buClr>
              <a:buSzPts val="2800"/>
              <a:buNone/>
            </a:pPr>
            <a:r>
              <a:rPr lang="en-US"/>
              <a:t>At least two product images for each product must be uploaded, including its price, size, and availability details. </a:t>
            </a:r>
            <a:endParaRPr/>
          </a:p>
        </p:txBody>
      </p:sp>
      <p:pic>
        <p:nvPicPr>
          <p:cNvPr id="678" name="Google Shape;678;p58" descr="Shirt"/>
          <p:cNvPicPr preferRelativeResize="0"/>
          <p:nvPr/>
        </p:nvPicPr>
        <p:blipFill rotWithShape="1">
          <a:blip r:embed="rId3">
            <a:alphaModFix/>
          </a:blip>
          <a:srcRect/>
          <a:stretch/>
        </p:blipFill>
        <p:spPr>
          <a:xfrm>
            <a:off x="11952496" y="6308676"/>
            <a:ext cx="914400" cy="914400"/>
          </a:xfrm>
          <a:prstGeom prst="rect">
            <a:avLst/>
          </a:prstGeom>
          <a:noFill/>
          <a:ln>
            <a:noFill/>
          </a:ln>
        </p:spPr>
      </p:pic>
      <p:pic>
        <p:nvPicPr>
          <p:cNvPr id="679" name="Google Shape;679;p58" descr="Long sleeve shirt"/>
          <p:cNvPicPr preferRelativeResize="0"/>
          <p:nvPr/>
        </p:nvPicPr>
        <p:blipFill rotWithShape="1">
          <a:blip r:embed="rId4">
            <a:alphaModFix/>
          </a:blip>
          <a:srcRect/>
          <a:stretch/>
        </p:blipFill>
        <p:spPr>
          <a:xfrm>
            <a:off x="11038096" y="6344040"/>
            <a:ext cx="914400" cy="914400"/>
          </a:xfrm>
          <a:prstGeom prst="rect">
            <a:avLst/>
          </a:prstGeom>
          <a:noFill/>
          <a:ln>
            <a:noFill/>
          </a:ln>
        </p:spPr>
      </p:pic>
      <p:pic>
        <p:nvPicPr>
          <p:cNvPr id="680" name="Google Shape;680;p58"/>
          <p:cNvPicPr preferRelativeResize="0"/>
          <p:nvPr/>
        </p:nvPicPr>
        <p:blipFill rotWithShape="1">
          <a:blip r:embed="rId5">
            <a:alphaModFix/>
          </a:blip>
          <a:srcRect t="6807" b="6798"/>
          <a:stretch/>
        </p:blipFill>
        <p:spPr>
          <a:xfrm>
            <a:off x="2188186" y="887983"/>
            <a:ext cx="12301664" cy="9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solidFill>
                  <a:srgbClr val="3F3F3F"/>
                </a:solidFill>
              </a:rPr>
              <a:t>Project Planning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User’s Story</a:t>
            </a:r>
            <a:endParaRPr/>
          </a:p>
        </p:txBody>
      </p:sp>
      <p:sp>
        <p:nvSpPr>
          <p:cNvPr id="687" name="Google Shape;687;p59"/>
          <p:cNvSpPr txBox="1">
            <a:spLocks noGrp="1"/>
          </p:cNvSpPr>
          <p:nvPr>
            <p:ph type="body" idx="1"/>
          </p:nvPr>
        </p:nvSpPr>
        <p:spPr>
          <a:xfrm>
            <a:off x="1902030" y="1637163"/>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t>Admin user should be able to access users’ data and monitor newly registered users and frequently visited sections by the users. </a:t>
            </a:r>
            <a:endParaRPr dirty="0"/>
          </a:p>
        </p:txBody>
      </p:sp>
      <p:pic>
        <p:nvPicPr>
          <p:cNvPr id="688" name="Google Shape;688;p59" descr="A picture containing object, checker&#10;&#10;Description automatically generated"/>
          <p:cNvPicPr preferRelativeResize="0"/>
          <p:nvPr/>
        </p:nvPicPr>
        <p:blipFill rotWithShape="1">
          <a:blip r:embed="rId3">
            <a:alphaModFix/>
          </a:blip>
          <a:srcRect l="91337" t="90008" b="937"/>
          <a:stretch/>
        </p:blipFill>
        <p:spPr>
          <a:xfrm>
            <a:off x="6507535" y="3380319"/>
            <a:ext cx="3287266" cy="3476320"/>
          </a:xfrm>
          <a:prstGeom prst="rect">
            <a:avLst/>
          </a:prstGeom>
          <a:noFill/>
          <a:ln>
            <a:noFill/>
          </a:ln>
        </p:spPr>
      </p:pic>
      <p:pic>
        <p:nvPicPr>
          <p:cNvPr id="689" name="Google Shape;689;p59"/>
          <p:cNvPicPr preferRelativeResize="0"/>
          <p:nvPr/>
        </p:nvPicPr>
        <p:blipFill rotWithShape="1">
          <a:blip r:embed="rId4">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User’s Story</a:t>
            </a:r>
            <a:endParaRPr/>
          </a:p>
        </p:txBody>
      </p:sp>
      <p:sp>
        <p:nvSpPr>
          <p:cNvPr id="696" name="Google Shape;696;p60"/>
          <p:cNvSpPr txBox="1">
            <a:spLocks noGrp="1"/>
          </p:cNvSpPr>
          <p:nvPr>
            <p:ph type="body" idx="1"/>
          </p:nvPr>
        </p:nvSpPr>
        <p:spPr>
          <a:xfrm>
            <a:off x="1902030" y="1637163"/>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a:t>By default, the user list page should be empty. </a:t>
            </a:r>
            <a:endParaRPr/>
          </a:p>
        </p:txBody>
      </p:sp>
      <p:grpSp>
        <p:nvGrpSpPr>
          <p:cNvPr id="697" name="Google Shape;697;p60"/>
          <p:cNvGrpSpPr/>
          <p:nvPr/>
        </p:nvGrpSpPr>
        <p:grpSpPr>
          <a:xfrm>
            <a:off x="2030094" y="3937000"/>
            <a:ext cx="12803506" cy="2082800"/>
            <a:chOff x="2004694" y="3421421"/>
            <a:chExt cx="13069478" cy="3030180"/>
          </a:xfrm>
        </p:grpSpPr>
        <p:sp>
          <p:nvSpPr>
            <p:cNvPr id="698" name="Google Shape;698;p60"/>
            <p:cNvSpPr/>
            <p:nvPr/>
          </p:nvSpPr>
          <p:spPr>
            <a:xfrm>
              <a:off x="2004694" y="3462736"/>
              <a:ext cx="6014992" cy="298886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Then, users can be filtered using user filtration criteria. After filtration, the web page is divided into two parts. </a:t>
              </a:r>
              <a:endParaRPr/>
            </a:p>
          </p:txBody>
        </p:sp>
        <p:sp>
          <p:nvSpPr>
            <p:cNvPr id="699" name="Google Shape;699;p60"/>
            <p:cNvSpPr/>
            <p:nvPr/>
          </p:nvSpPr>
          <p:spPr>
            <a:xfrm>
              <a:off x="8967210" y="3421421"/>
              <a:ext cx="6106962" cy="3030180"/>
            </a:xfrm>
            <a:prstGeom prst="roundRect">
              <a:avLst>
                <a:gd name="adj" fmla="val 16667"/>
              </a:avLst>
            </a:prstGeom>
            <a:noFill/>
            <a:ln w="28575" cap="flat" cmpd="sng">
              <a:solidFill>
                <a:srgbClr val="EF6461"/>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first part shows a list of users, and the second part shows user descriptions, such as date of registration and activity level</a:t>
              </a:r>
              <a:r>
                <a:rPr lang="en-US" sz="2200" dirty="0">
                  <a:solidFill>
                    <a:srgbClr val="3F3F3F"/>
                  </a:solidFill>
                  <a:latin typeface="Open Sans"/>
                  <a:ea typeface="Open Sans"/>
                  <a:cs typeface="Open Sans"/>
                  <a:sym typeface="Open Sans"/>
                </a:rPr>
                <a:t>.</a:t>
              </a:r>
              <a:endParaRPr dirty="0"/>
            </a:p>
          </p:txBody>
        </p:sp>
        <p:cxnSp>
          <p:nvCxnSpPr>
            <p:cNvPr id="700" name="Google Shape;700;p60"/>
            <p:cNvCxnSpPr>
              <a:stCxn id="698" idx="3"/>
              <a:endCxn id="699" idx="1"/>
            </p:cNvCxnSpPr>
            <p:nvPr/>
          </p:nvCxnSpPr>
          <p:spPr>
            <a:xfrm rot="10800000" flipH="1">
              <a:off x="8019686" y="4936469"/>
              <a:ext cx="947400" cy="20700"/>
            </a:xfrm>
            <a:prstGeom prst="straightConnector1">
              <a:avLst/>
            </a:prstGeom>
            <a:noFill/>
            <a:ln w="12700" cap="flat" cmpd="sng">
              <a:solidFill>
                <a:schemeClr val="dk1"/>
              </a:solidFill>
              <a:prstDash val="solid"/>
              <a:miter lim="800000"/>
              <a:headEnd type="none" w="sm" len="sm"/>
              <a:tailEnd type="triangle" w="med" len="med"/>
            </a:ln>
          </p:spPr>
        </p:cxnSp>
      </p:grpSp>
      <p:pic>
        <p:nvPicPr>
          <p:cNvPr id="701" name="Google Shape;701;p60"/>
          <p:cNvPicPr preferRelativeResize="0"/>
          <p:nvPr/>
        </p:nvPicPr>
        <p:blipFill rotWithShape="1">
          <a:blip r:embed="rId3">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User’s Story</a:t>
            </a:r>
            <a:endParaRPr/>
          </a:p>
        </p:txBody>
      </p:sp>
      <p:grpSp>
        <p:nvGrpSpPr>
          <p:cNvPr id="708" name="Google Shape;708;p61"/>
          <p:cNvGrpSpPr/>
          <p:nvPr/>
        </p:nvGrpSpPr>
        <p:grpSpPr>
          <a:xfrm>
            <a:off x="2528024" y="2734981"/>
            <a:ext cx="10748344" cy="4717343"/>
            <a:chOff x="2006600" y="3220277"/>
            <a:chExt cx="9703316" cy="5030584"/>
          </a:xfrm>
        </p:grpSpPr>
        <p:sp>
          <p:nvSpPr>
            <p:cNvPr id="709" name="Google Shape;709;p61"/>
            <p:cNvSpPr/>
            <p:nvPr/>
          </p:nvSpPr>
          <p:spPr>
            <a:xfrm>
              <a:off x="2006600" y="3220278"/>
              <a:ext cx="9703316" cy="4499568"/>
            </a:xfrm>
            <a:prstGeom prst="roundRect">
              <a:avLst>
                <a:gd name="adj" fmla="val 16667"/>
              </a:avLst>
            </a:prstGeom>
            <a:solidFill>
              <a:srgbClr val="FBE4D4"/>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710" name="Google Shape;710;p61"/>
            <p:cNvCxnSpPr/>
            <p:nvPr/>
          </p:nvCxnSpPr>
          <p:spPr>
            <a:xfrm flipH="1">
              <a:off x="7050749" y="3220277"/>
              <a:ext cx="1" cy="4516216"/>
            </a:xfrm>
            <a:prstGeom prst="straightConnector1">
              <a:avLst/>
            </a:prstGeom>
            <a:noFill/>
            <a:ln w="19050" cap="flat" cmpd="sng">
              <a:solidFill>
                <a:srgbClr val="FF0000"/>
              </a:solidFill>
              <a:prstDash val="solid"/>
              <a:miter lim="800000"/>
              <a:headEnd type="none" w="sm" len="sm"/>
              <a:tailEnd type="none" w="sm" len="sm"/>
            </a:ln>
          </p:spPr>
        </p:cxnSp>
        <p:sp>
          <p:nvSpPr>
            <p:cNvPr id="711" name="Google Shape;711;p61"/>
            <p:cNvSpPr/>
            <p:nvPr/>
          </p:nvSpPr>
          <p:spPr>
            <a:xfrm>
              <a:off x="3194170" y="3326789"/>
              <a:ext cx="2188476" cy="60714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User List </a:t>
              </a:r>
              <a:endParaRPr sz="2200" b="1" i="0" u="none" strike="noStrike" cap="none">
                <a:solidFill>
                  <a:schemeClr val="lt1"/>
                </a:solidFill>
                <a:latin typeface="Open Sans"/>
                <a:ea typeface="Open Sans"/>
                <a:cs typeface="Open Sans"/>
                <a:sym typeface="Open Sans"/>
              </a:endParaRPr>
            </a:p>
          </p:txBody>
        </p:sp>
        <p:sp>
          <p:nvSpPr>
            <p:cNvPr id="712" name="Google Shape;712;p61"/>
            <p:cNvSpPr/>
            <p:nvPr/>
          </p:nvSpPr>
          <p:spPr>
            <a:xfrm>
              <a:off x="7742981" y="3328065"/>
              <a:ext cx="3145572" cy="607147"/>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User Description</a:t>
              </a:r>
              <a:endParaRPr sz="2200" b="1" i="0" u="none" strike="noStrike" cap="none">
                <a:solidFill>
                  <a:schemeClr val="lt1"/>
                </a:solidFill>
                <a:latin typeface="Open Sans"/>
                <a:ea typeface="Open Sans"/>
                <a:cs typeface="Open Sans"/>
                <a:sym typeface="Open Sans"/>
              </a:endParaRPr>
            </a:p>
          </p:txBody>
        </p:sp>
        <p:sp>
          <p:nvSpPr>
            <p:cNvPr id="713" name="Google Shape;713;p61"/>
            <p:cNvSpPr/>
            <p:nvPr/>
          </p:nvSpPr>
          <p:spPr>
            <a:xfrm>
              <a:off x="2729499" y="4148082"/>
              <a:ext cx="1734610" cy="430918"/>
            </a:xfrm>
            <a:prstGeom prst="roundRect">
              <a:avLst>
                <a:gd name="adj" fmla="val 16667"/>
              </a:avLst>
            </a:prstGeom>
            <a:solidFill>
              <a:srgbClr val="D04C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Filter by</a:t>
              </a:r>
              <a:endParaRPr sz="2200" b="1" i="0" u="none" strike="noStrike" cap="none">
                <a:solidFill>
                  <a:schemeClr val="lt1"/>
                </a:solidFill>
                <a:latin typeface="Open Sans"/>
                <a:ea typeface="Open Sans"/>
                <a:cs typeface="Open Sans"/>
                <a:sym typeface="Open Sans"/>
              </a:endParaRPr>
            </a:p>
          </p:txBody>
        </p:sp>
        <p:sp>
          <p:nvSpPr>
            <p:cNvPr id="714" name="Google Shape;714;p61"/>
            <p:cNvSpPr/>
            <p:nvPr/>
          </p:nvSpPr>
          <p:spPr>
            <a:xfrm>
              <a:off x="2704151" y="4579000"/>
              <a:ext cx="3240614" cy="3671861"/>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2</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sp>
          <p:nvSpPr>
            <p:cNvPr id="715" name="Google Shape;715;p61"/>
            <p:cNvSpPr/>
            <p:nvPr/>
          </p:nvSpPr>
          <p:spPr>
            <a:xfrm>
              <a:off x="4324458" y="4409639"/>
              <a:ext cx="2492013" cy="1200556"/>
            </a:xfrm>
            <a:prstGeom prst="roundRect">
              <a:avLst>
                <a:gd name="adj" fmla="val 16667"/>
              </a:avLst>
            </a:prstGeom>
            <a:solidFill>
              <a:srgbClr val="249385"/>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Frequently active</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Last active</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Date of registration</a:t>
              </a:r>
              <a:endParaRPr/>
            </a:p>
          </p:txBody>
        </p:sp>
        <p:sp>
          <p:nvSpPr>
            <p:cNvPr id="716" name="Google Shape;716;p61"/>
            <p:cNvSpPr/>
            <p:nvPr/>
          </p:nvSpPr>
          <p:spPr>
            <a:xfrm>
              <a:off x="7922460" y="4313494"/>
              <a:ext cx="3240614" cy="3671860"/>
            </a:xfrm>
            <a:prstGeom prst="roundRect">
              <a:avLst>
                <a:gd name="adj" fmla="val 16667"/>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User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Date of registration: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No. of orders placed:</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Interested in:</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Activity level:</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grpSp>
      <p:pic>
        <p:nvPicPr>
          <p:cNvPr id="717" name="Google Shape;717;p61"/>
          <p:cNvPicPr preferRelativeResize="0"/>
          <p:nvPr/>
        </p:nvPicPr>
        <p:blipFill rotWithShape="1">
          <a:blip r:embed="rId3">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latin typeface="Open Sans"/>
                <a:ea typeface="Open Sans"/>
                <a:cs typeface="Open Sans"/>
                <a:sym typeface="Open Sans"/>
              </a:rPr>
              <a:t>User’s Story</a:t>
            </a:r>
            <a:endParaRPr>
              <a:latin typeface="Open Sans"/>
              <a:ea typeface="Open Sans"/>
              <a:cs typeface="Open Sans"/>
              <a:sym typeface="Open Sans"/>
            </a:endParaRPr>
          </a:p>
        </p:txBody>
      </p:sp>
      <p:sp>
        <p:nvSpPr>
          <p:cNvPr id="724" name="Google Shape;724;p62"/>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a:latin typeface="Open Sans"/>
                <a:ea typeface="Open Sans"/>
                <a:cs typeface="Open Sans"/>
                <a:sym typeface="Open Sans"/>
              </a:rPr>
              <a:t>The date format should be validated before sending requests for users' lists. </a:t>
            </a:r>
            <a:endParaRPr/>
          </a:p>
        </p:txBody>
      </p:sp>
      <p:grpSp>
        <p:nvGrpSpPr>
          <p:cNvPr id="725" name="Google Shape;725;p62"/>
          <p:cNvGrpSpPr/>
          <p:nvPr/>
        </p:nvGrpSpPr>
        <p:grpSpPr>
          <a:xfrm>
            <a:off x="2284133" y="3428739"/>
            <a:ext cx="12730088" cy="4670890"/>
            <a:chOff x="2963579" y="2423190"/>
            <a:chExt cx="12942741" cy="5287080"/>
          </a:xfrm>
        </p:grpSpPr>
        <p:grpSp>
          <p:nvGrpSpPr>
            <p:cNvPr id="726" name="Google Shape;726;p62"/>
            <p:cNvGrpSpPr/>
            <p:nvPr/>
          </p:nvGrpSpPr>
          <p:grpSpPr>
            <a:xfrm>
              <a:off x="2963579" y="2423190"/>
              <a:ext cx="9865407" cy="5287080"/>
              <a:chOff x="1964073" y="1830158"/>
              <a:chExt cx="9865407" cy="5287080"/>
            </a:xfrm>
          </p:grpSpPr>
          <p:sp>
            <p:nvSpPr>
              <p:cNvPr id="727" name="Google Shape;727;p62"/>
              <p:cNvSpPr/>
              <p:nvPr/>
            </p:nvSpPr>
            <p:spPr>
              <a:xfrm>
                <a:off x="1964073" y="1830158"/>
                <a:ext cx="9865407" cy="5093156"/>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728" name="Google Shape;728;p62"/>
              <p:cNvCxnSpPr/>
              <p:nvPr/>
            </p:nvCxnSpPr>
            <p:spPr>
              <a:xfrm flipH="1">
                <a:off x="7134963" y="1830158"/>
                <a:ext cx="1" cy="5112000"/>
              </a:xfrm>
              <a:prstGeom prst="straightConnector1">
                <a:avLst/>
              </a:prstGeom>
              <a:noFill/>
              <a:ln w="19050" cap="flat" cmpd="sng">
                <a:solidFill>
                  <a:srgbClr val="F36B22"/>
                </a:solidFill>
                <a:prstDash val="solid"/>
                <a:miter lim="800000"/>
                <a:headEnd type="none" w="sm" len="sm"/>
                <a:tailEnd type="none" w="sm" len="sm"/>
              </a:ln>
            </p:spPr>
          </p:cxnSp>
          <p:sp>
            <p:nvSpPr>
              <p:cNvPr id="729" name="Google Shape;729;p62"/>
              <p:cNvSpPr/>
              <p:nvPr/>
            </p:nvSpPr>
            <p:spPr>
              <a:xfrm>
                <a:off x="3213962" y="1950720"/>
                <a:ext cx="2225034" cy="68724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Users List </a:t>
                </a:r>
                <a:endParaRPr/>
              </a:p>
            </p:txBody>
          </p:sp>
          <p:sp>
            <p:nvSpPr>
              <p:cNvPr id="730" name="Google Shape;730;p62"/>
              <p:cNvSpPr/>
              <p:nvPr/>
            </p:nvSpPr>
            <p:spPr>
              <a:xfrm>
                <a:off x="7838760" y="1952164"/>
                <a:ext cx="3198119" cy="687244"/>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User Description  </a:t>
                </a:r>
                <a:endParaRPr/>
              </a:p>
            </p:txBody>
          </p:sp>
          <p:sp>
            <p:nvSpPr>
              <p:cNvPr id="731" name="Google Shape;731;p62"/>
              <p:cNvSpPr/>
              <p:nvPr/>
            </p:nvSpPr>
            <p:spPr>
              <a:xfrm>
                <a:off x="2741528" y="2880360"/>
                <a:ext cx="1763586" cy="487765"/>
              </a:xfrm>
              <a:prstGeom prst="roundRect">
                <a:avLst>
                  <a:gd name="adj" fmla="val 16667"/>
                </a:avLst>
              </a:prstGeom>
              <a:solidFill>
                <a:srgbClr val="D04C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Filter by</a:t>
                </a:r>
                <a:endParaRPr/>
              </a:p>
            </p:txBody>
          </p:sp>
          <p:sp>
            <p:nvSpPr>
              <p:cNvPr id="732" name="Google Shape;732;p62"/>
              <p:cNvSpPr/>
              <p:nvPr/>
            </p:nvSpPr>
            <p:spPr>
              <a:xfrm>
                <a:off x="4412670" y="3200498"/>
                <a:ext cx="2687148" cy="1217830"/>
              </a:xfrm>
              <a:prstGeom prst="roundRect">
                <a:avLst>
                  <a:gd name="adj" fmla="val 16667"/>
                </a:avLst>
              </a:prstGeom>
              <a:solidFill>
                <a:srgbClr val="249385"/>
              </a:solid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Frequently active</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Last active</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Date of registration</a:t>
                </a:r>
                <a:endParaRPr/>
              </a:p>
            </p:txBody>
          </p:sp>
          <p:sp>
            <p:nvSpPr>
              <p:cNvPr id="733" name="Google Shape;733;p62"/>
              <p:cNvSpPr/>
              <p:nvPr/>
            </p:nvSpPr>
            <p:spPr>
              <a:xfrm>
                <a:off x="7850338" y="2960982"/>
                <a:ext cx="3294747" cy="4156256"/>
              </a:xfrm>
              <a:prstGeom prst="roundRect">
                <a:avLst>
                  <a:gd name="adj" fmla="val 16667"/>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1" i="0" u="none" strike="noStrike" cap="none">
                    <a:solidFill>
                      <a:srgbClr val="3F3F3F"/>
                    </a:solidFill>
                    <a:latin typeface="Open Sans"/>
                    <a:ea typeface="Open Sans"/>
                    <a:cs typeface="Open Sans"/>
                    <a:sym typeface="Open Sans"/>
                  </a:rPr>
                  <a:t>User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Date of registration: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No. of orders placed:</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Interested in:</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Level of activity:</a:t>
                </a:r>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1000"/>
                  </a:spcBef>
                  <a:spcAft>
                    <a:spcPts val="0"/>
                  </a:spcAft>
                  <a:buClr>
                    <a:schemeClr val="dk1"/>
                  </a:buClr>
                  <a:buSzPts val="2800"/>
                  <a:buFont typeface="Arial"/>
                  <a:buNone/>
                </a:pPr>
                <a:endParaRPr sz="2200" b="0" i="0" u="none" strike="noStrike" cap="none">
                  <a:solidFill>
                    <a:srgbClr val="3F3F3F"/>
                  </a:solidFill>
                  <a:latin typeface="Open Sans"/>
                  <a:ea typeface="Open Sans"/>
                  <a:cs typeface="Open Sans"/>
                  <a:sym typeface="Open Sans"/>
                </a:endParaRPr>
              </a:p>
            </p:txBody>
          </p:sp>
          <p:sp>
            <p:nvSpPr>
              <p:cNvPr id="734" name="Google Shape;734;p62"/>
              <p:cNvSpPr/>
              <p:nvPr/>
            </p:nvSpPr>
            <p:spPr>
              <a:xfrm>
                <a:off x="4505114" y="3958314"/>
                <a:ext cx="2475352" cy="412691"/>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735" name="Google Shape;735;p62"/>
              <p:cNvCxnSpPr/>
              <p:nvPr/>
            </p:nvCxnSpPr>
            <p:spPr>
              <a:xfrm rot="-5400000">
                <a:off x="4771220" y="5283916"/>
                <a:ext cx="1767001" cy="0"/>
              </a:xfrm>
              <a:prstGeom prst="straightConnector1">
                <a:avLst/>
              </a:prstGeom>
              <a:noFill/>
              <a:ln w="19050" cap="flat" cmpd="sng">
                <a:solidFill>
                  <a:srgbClr val="3F3F3F"/>
                </a:solidFill>
                <a:prstDash val="solid"/>
                <a:round/>
                <a:headEnd type="none" w="sm" len="sm"/>
                <a:tailEnd type="triangle" w="med" len="med"/>
              </a:ln>
            </p:spPr>
          </p:cxnSp>
          <p:sp>
            <p:nvSpPr>
              <p:cNvPr id="736" name="Google Shape;736;p62"/>
              <p:cNvSpPr/>
              <p:nvPr/>
            </p:nvSpPr>
            <p:spPr>
              <a:xfrm>
                <a:off x="4580748" y="5482029"/>
                <a:ext cx="2147942" cy="121783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Date format should be validated. </a:t>
                </a:r>
                <a:endParaRPr sz="2000" b="0" i="0" u="none" strike="noStrike" cap="none">
                  <a:solidFill>
                    <a:schemeClr val="lt1"/>
                  </a:solidFill>
                  <a:latin typeface="Open Sans"/>
                  <a:ea typeface="Open Sans"/>
                  <a:cs typeface="Open Sans"/>
                  <a:sym typeface="Open Sans"/>
                </a:endParaRPr>
              </a:p>
            </p:txBody>
          </p:sp>
        </p:grpSp>
        <p:sp>
          <p:nvSpPr>
            <p:cNvPr id="737" name="Google Shape;737;p62"/>
            <p:cNvSpPr/>
            <p:nvPr/>
          </p:nvSpPr>
          <p:spPr>
            <a:xfrm rot="10800000">
              <a:off x="11631094" y="3717685"/>
              <a:ext cx="548640" cy="2849461"/>
            </a:xfrm>
            <a:prstGeom prst="lef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dk1"/>
                </a:solidFill>
                <a:latin typeface="Open Sans"/>
                <a:ea typeface="Open Sans"/>
                <a:cs typeface="Open Sans"/>
                <a:sym typeface="Open Sans"/>
              </a:endParaRPr>
            </a:p>
          </p:txBody>
        </p:sp>
        <p:cxnSp>
          <p:nvCxnSpPr>
            <p:cNvPr id="738" name="Google Shape;738;p62"/>
            <p:cNvCxnSpPr/>
            <p:nvPr/>
          </p:nvCxnSpPr>
          <p:spPr>
            <a:xfrm rot="10800000">
              <a:off x="12320758" y="5142416"/>
              <a:ext cx="879163" cy="0"/>
            </a:xfrm>
            <a:prstGeom prst="straightConnector1">
              <a:avLst/>
            </a:prstGeom>
            <a:noFill/>
            <a:ln w="19050" cap="flat" cmpd="sng">
              <a:solidFill>
                <a:srgbClr val="3F3F3F"/>
              </a:solidFill>
              <a:prstDash val="solid"/>
              <a:round/>
              <a:headEnd type="none" w="sm" len="sm"/>
              <a:tailEnd type="triangle" w="med" len="med"/>
            </a:ln>
          </p:spPr>
        </p:cxnSp>
        <p:sp>
          <p:nvSpPr>
            <p:cNvPr id="739" name="Google Shape;739;p62"/>
            <p:cNvSpPr/>
            <p:nvPr/>
          </p:nvSpPr>
          <p:spPr>
            <a:xfrm>
              <a:off x="13090718" y="4070818"/>
              <a:ext cx="2815602" cy="221478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000" b="0" i="0" u="none" strike="noStrike" cap="none">
                  <a:solidFill>
                    <a:schemeClr val="lt1"/>
                  </a:solidFill>
                  <a:latin typeface="Open Sans"/>
                  <a:ea typeface="Open Sans"/>
                  <a:cs typeface="Open Sans"/>
                  <a:sym typeface="Open Sans"/>
                </a:rPr>
                <a:t>NFR: Retrieval of users should be seamless in a maximum of 10 seconds.</a:t>
              </a:r>
              <a:endParaRPr sz="2000" b="0" i="0" u="none" strike="noStrike" cap="none">
                <a:solidFill>
                  <a:schemeClr val="lt1"/>
                </a:solidFill>
                <a:latin typeface="Open Sans"/>
                <a:ea typeface="Open Sans"/>
                <a:cs typeface="Open Sans"/>
                <a:sym typeface="Open Sans"/>
              </a:endParaRPr>
            </a:p>
          </p:txBody>
        </p:sp>
      </p:grpSp>
      <p:sp>
        <p:nvSpPr>
          <p:cNvPr id="740" name="Google Shape;740;p62"/>
          <p:cNvSpPr/>
          <p:nvPr/>
        </p:nvSpPr>
        <p:spPr>
          <a:xfrm>
            <a:off x="2991615" y="4863355"/>
            <a:ext cx="1562178" cy="3443224"/>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2</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User 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pic>
        <p:nvPicPr>
          <p:cNvPr id="741" name="Google Shape;741;p62"/>
          <p:cNvPicPr preferRelativeResize="0"/>
          <p:nvPr/>
        </p:nvPicPr>
        <p:blipFill rotWithShape="1">
          <a:blip r:embed="rId3">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6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Order Story</a:t>
            </a:r>
            <a:endParaRPr/>
          </a:p>
        </p:txBody>
      </p:sp>
      <p:sp>
        <p:nvSpPr>
          <p:cNvPr id="748" name="Google Shape;748;p63"/>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a:solidFill>
                  <a:srgbClr val="3F3F3F"/>
                </a:solidFill>
              </a:rPr>
              <a:t>Admin user should be able to view new orders as well as finished orders. </a:t>
            </a:r>
            <a:endParaRPr>
              <a:solidFill>
                <a:srgbClr val="3F3F3F"/>
              </a:solidFill>
            </a:endParaRPr>
          </a:p>
        </p:txBody>
      </p:sp>
      <p:sp>
        <p:nvSpPr>
          <p:cNvPr id="749" name="Google Shape;749;p63"/>
          <p:cNvSpPr/>
          <p:nvPr/>
        </p:nvSpPr>
        <p:spPr>
          <a:xfrm>
            <a:off x="3506016" y="5841735"/>
            <a:ext cx="3611880" cy="1325880"/>
          </a:xfrm>
          <a:prstGeom prst="roundRect">
            <a:avLst>
              <a:gd name="adj" fmla="val 16667"/>
            </a:avLst>
          </a:prstGeom>
          <a:noFill/>
          <a:ln w="19050" cap="flat" cmpd="sng">
            <a:solidFill>
              <a:srgbClr val="EFB91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Availability of ordered products</a:t>
            </a:r>
            <a:endParaRPr sz="2200" b="0" i="0" u="none" strike="noStrike" cap="none">
              <a:solidFill>
                <a:srgbClr val="3F3F3F"/>
              </a:solidFill>
              <a:latin typeface="Calibri"/>
              <a:ea typeface="Calibri"/>
              <a:cs typeface="Calibri"/>
              <a:sym typeface="Calibri"/>
            </a:endParaRPr>
          </a:p>
        </p:txBody>
      </p:sp>
      <p:sp>
        <p:nvSpPr>
          <p:cNvPr id="750" name="Google Shape;750;p63"/>
          <p:cNvSpPr/>
          <p:nvPr/>
        </p:nvSpPr>
        <p:spPr>
          <a:xfrm>
            <a:off x="9138104" y="5841735"/>
            <a:ext cx="3611880" cy="1325880"/>
          </a:xfrm>
          <a:prstGeom prst="roundRect">
            <a:avLst>
              <a:gd name="adj" fmla="val 16667"/>
            </a:avLst>
          </a:prstGeom>
          <a:noFill/>
          <a:ln w="19050" cap="flat" cmpd="sng">
            <a:solidFill>
              <a:srgbClr val="EFB91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 transition information</a:t>
            </a:r>
            <a:endParaRPr sz="2200" b="0" i="0" u="none" strike="noStrike" cap="none">
              <a:solidFill>
                <a:srgbClr val="3F3F3F"/>
              </a:solidFill>
              <a:latin typeface="Open Sans"/>
              <a:ea typeface="Open Sans"/>
              <a:cs typeface="Open Sans"/>
              <a:sym typeface="Open Sans"/>
            </a:endParaRPr>
          </a:p>
        </p:txBody>
      </p:sp>
      <p:pic>
        <p:nvPicPr>
          <p:cNvPr id="751" name="Google Shape;751;p63" descr="A picture containing object, checker&#10;&#10;Description automatically generated"/>
          <p:cNvPicPr preferRelativeResize="0"/>
          <p:nvPr/>
        </p:nvPicPr>
        <p:blipFill rotWithShape="1">
          <a:blip r:embed="rId3">
            <a:alphaModFix/>
          </a:blip>
          <a:srcRect l="19534" t="9720" r="70993" b="81131"/>
          <a:stretch/>
        </p:blipFill>
        <p:spPr>
          <a:xfrm>
            <a:off x="4440640" y="4452540"/>
            <a:ext cx="1648252" cy="1610792"/>
          </a:xfrm>
          <a:prstGeom prst="rect">
            <a:avLst/>
          </a:prstGeom>
          <a:noFill/>
          <a:ln>
            <a:noFill/>
          </a:ln>
        </p:spPr>
      </p:pic>
      <p:pic>
        <p:nvPicPr>
          <p:cNvPr id="752" name="Google Shape;752;p63" descr="A picture containing object, checker&#10;&#10;Description automatically generated"/>
          <p:cNvPicPr preferRelativeResize="0"/>
          <p:nvPr/>
        </p:nvPicPr>
        <p:blipFill rotWithShape="1">
          <a:blip r:embed="rId3">
            <a:alphaModFix/>
          </a:blip>
          <a:srcRect l="9700" t="69758" r="79964" b="21172"/>
          <a:stretch/>
        </p:blipFill>
        <p:spPr>
          <a:xfrm>
            <a:off x="10181533" y="4594767"/>
            <a:ext cx="1669034" cy="1481977"/>
          </a:xfrm>
          <a:prstGeom prst="rect">
            <a:avLst/>
          </a:prstGeom>
          <a:noFill/>
          <a:ln>
            <a:noFill/>
          </a:ln>
        </p:spPr>
      </p:pic>
      <p:sp>
        <p:nvSpPr>
          <p:cNvPr id="753" name="Google Shape;753;p63"/>
          <p:cNvSpPr/>
          <p:nvPr/>
        </p:nvSpPr>
        <p:spPr>
          <a:xfrm>
            <a:off x="2429284" y="2659170"/>
            <a:ext cx="11397310" cy="1275975"/>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Admin user should be able to manage order status such as:</a:t>
            </a:r>
            <a:endParaRPr/>
          </a:p>
        </p:txBody>
      </p:sp>
      <p:pic>
        <p:nvPicPr>
          <p:cNvPr id="754" name="Google Shape;754;p63"/>
          <p:cNvPicPr preferRelativeResize="0"/>
          <p:nvPr/>
        </p:nvPicPr>
        <p:blipFill rotWithShape="1">
          <a:blip r:embed="rId4">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Order Story</a:t>
            </a:r>
            <a:endParaRPr/>
          </a:p>
        </p:txBody>
      </p:sp>
      <p:sp>
        <p:nvSpPr>
          <p:cNvPr id="761" name="Google Shape;761;p64"/>
          <p:cNvSpPr txBox="1">
            <a:spLocks noGrp="1"/>
          </p:cNvSpPr>
          <p:nvPr>
            <p:ph type="body" idx="1"/>
          </p:nvPr>
        </p:nvSpPr>
        <p:spPr>
          <a:xfrm>
            <a:off x="1902091" y="1652710"/>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a:t>The web page is divided into three sections. </a:t>
            </a:r>
            <a:endParaRPr/>
          </a:p>
        </p:txBody>
      </p:sp>
      <p:grpSp>
        <p:nvGrpSpPr>
          <p:cNvPr id="762" name="Google Shape;762;p64"/>
          <p:cNvGrpSpPr/>
          <p:nvPr/>
        </p:nvGrpSpPr>
        <p:grpSpPr>
          <a:xfrm>
            <a:off x="1790700" y="3196707"/>
            <a:ext cx="12928600" cy="4392029"/>
            <a:chOff x="1823200" y="2604937"/>
            <a:chExt cx="12543269" cy="3693481"/>
          </a:xfrm>
        </p:grpSpPr>
        <p:sp>
          <p:nvSpPr>
            <p:cNvPr id="763" name="Google Shape;763;p64"/>
            <p:cNvSpPr/>
            <p:nvPr/>
          </p:nvSpPr>
          <p:spPr>
            <a:xfrm>
              <a:off x="1823200" y="2623781"/>
              <a:ext cx="12543269" cy="357823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lt1"/>
                </a:solidFill>
                <a:latin typeface="Open Sans"/>
                <a:ea typeface="Open Sans"/>
                <a:cs typeface="Open Sans"/>
                <a:sym typeface="Open Sans"/>
              </a:endParaRPr>
            </a:p>
          </p:txBody>
        </p:sp>
        <p:cxnSp>
          <p:nvCxnSpPr>
            <p:cNvPr id="764" name="Google Shape;764;p64"/>
            <p:cNvCxnSpPr/>
            <p:nvPr/>
          </p:nvCxnSpPr>
          <p:spPr>
            <a:xfrm flipH="1">
              <a:off x="6033596" y="2610529"/>
              <a:ext cx="1" cy="3600000"/>
            </a:xfrm>
            <a:prstGeom prst="straightConnector1">
              <a:avLst/>
            </a:prstGeom>
            <a:noFill/>
            <a:ln w="19050" cap="flat" cmpd="sng">
              <a:solidFill>
                <a:srgbClr val="F36B22"/>
              </a:solidFill>
              <a:prstDash val="solid"/>
              <a:miter lim="800000"/>
              <a:headEnd type="none" w="sm" len="sm"/>
              <a:tailEnd type="none" w="sm" len="sm"/>
            </a:ln>
          </p:spPr>
        </p:cxnSp>
        <p:sp>
          <p:nvSpPr>
            <p:cNvPr id="765" name="Google Shape;765;p64"/>
            <p:cNvSpPr/>
            <p:nvPr/>
          </p:nvSpPr>
          <p:spPr>
            <a:xfrm>
              <a:off x="2543748" y="2745787"/>
              <a:ext cx="2225034" cy="687244"/>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New Orders</a:t>
              </a:r>
              <a:endParaRPr/>
            </a:p>
          </p:txBody>
        </p:sp>
        <p:cxnSp>
          <p:nvCxnSpPr>
            <p:cNvPr id="766" name="Google Shape;766;p64"/>
            <p:cNvCxnSpPr/>
            <p:nvPr/>
          </p:nvCxnSpPr>
          <p:spPr>
            <a:xfrm flipH="1">
              <a:off x="10243993" y="2604937"/>
              <a:ext cx="1" cy="3600000"/>
            </a:xfrm>
            <a:prstGeom prst="straightConnector1">
              <a:avLst/>
            </a:prstGeom>
            <a:noFill/>
            <a:ln w="19050" cap="flat" cmpd="sng">
              <a:solidFill>
                <a:srgbClr val="F36B22"/>
              </a:solidFill>
              <a:prstDash val="solid"/>
              <a:miter lim="800000"/>
              <a:headEnd type="none" w="sm" len="sm"/>
              <a:tailEnd type="none" w="sm" len="sm"/>
            </a:ln>
          </p:spPr>
        </p:cxnSp>
        <p:sp>
          <p:nvSpPr>
            <p:cNvPr id="767" name="Google Shape;767;p64"/>
            <p:cNvSpPr/>
            <p:nvPr/>
          </p:nvSpPr>
          <p:spPr>
            <a:xfrm>
              <a:off x="6815776" y="2745787"/>
              <a:ext cx="2798887" cy="687244"/>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Ongoing Orders</a:t>
              </a:r>
              <a:endParaRPr/>
            </a:p>
          </p:txBody>
        </p:sp>
        <p:sp>
          <p:nvSpPr>
            <p:cNvPr id="768" name="Google Shape;768;p64"/>
            <p:cNvSpPr/>
            <p:nvPr/>
          </p:nvSpPr>
          <p:spPr>
            <a:xfrm>
              <a:off x="2441512" y="3575136"/>
              <a:ext cx="3294747" cy="2273580"/>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45</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46</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47</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48</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sp>
          <p:nvSpPr>
            <p:cNvPr id="769" name="Google Shape;769;p64"/>
            <p:cNvSpPr/>
            <p:nvPr/>
          </p:nvSpPr>
          <p:spPr>
            <a:xfrm>
              <a:off x="6949246" y="3630655"/>
              <a:ext cx="3294747" cy="2667763"/>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39</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40</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sp>
          <p:nvSpPr>
            <p:cNvPr id="770" name="Google Shape;770;p64"/>
            <p:cNvSpPr/>
            <p:nvPr/>
          </p:nvSpPr>
          <p:spPr>
            <a:xfrm>
              <a:off x="11024673" y="3601753"/>
              <a:ext cx="3294747" cy="2648465"/>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28</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30</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35</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 </a:t>
              </a:r>
              <a:endParaRPr/>
            </a:p>
          </p:txBody>
        </p:sp>
      </p:grpSp>
      <p:pic>
        <p:nvPicPr>
          <p:cNvPr id="771" name="Google Shape;771;p64"/>
          <p:cNvPicPr preferRelativeResize="0"/>
          <p:nvPr/>
        </p:nvPicPr>
        <p:blipFill rotWithShape="1">
          <a:blip r:embed="rId3">
            <a:alphaModFix/>
          </a:blip>
          <a:srcRect t="6807" b="6798"/>
          <a:stretch/>
        </p:blipFill>
        <p:spPr>
          <a:xfrm>
            <a:off x="6420431" y="887983"/>
            <a:ext cx="3617719" cy="91075"/>
          </a:xfrm>
          <a:prstGeom prst="rect">
            <a:avLst/>
          </a:prstGeom>
          <a:noFill/>
          <a:ln>
            <a:noFill/>
          </a:ln>
        </p:spPr>
      </p:pic>
      <p:sp>
        <p:nvSpPr>
          <p:cNvPr id="772" name="Google Shape;772;p64"/>
          <p:cNvSpPr/>
          <p:nvPr/>
        </p:nvSpPr>
        <p:spPr>
          <a:xfrm>
            <a:off x="11276167" y="3364114"/>
            <a:ext cx="2884800" cy="817200"/>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Halt State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grpSp>
        <p:nvGrpSpPr>
          <p:cNvPr id="778" name="Google Shape;778;p65"/>
          <p:cNvGrpSpPr/>
          <p:nvPr/>
        </p:nvGrpSpPr>
        <p:grpSpPr>
          <a:xfrm>
            <a:off x="1790700" y="3196707"/>
            <a:ext cx="12928600" cy="4392029"/>
            <a:chOff x="1823200" y="2604937"/>
            <a:chExt cx="12543269" cy="3693481"/>
          </a:xfrm>
        </p:grpSpPr>
        <p:sp>
          <p:nvSpPr>
            <p:cNvPr id="779" name="Google Shape;779;p65"/>
            <p:cNvSpPr/>
            <p:nvPr/>
          </p:nvSpPr>
          <p:spPr>
            <a:xfrm>
              <a:off x="1823200" y="2623781"/>
              <a:ext cx="12543269" cy="357823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cxnSp>
          <p:nvCxnSpPr>
            <p:cNvPr id="780" name="Google Shape;780;p65"/>
            <p:cNvCxnSpPr/>
            <p:nvPr/>
          </p:nvCxnSpPr>
          <p:spPr>
            <a:xfrm flipH="1">
              <a:off x="6033596" y="2610529"/>
              <a:ext cx="1" cy="3600000"/>
            </a:xfrm>
            <a:prstGeom prst="straightConnector1">
              <a:avLst/>
            </a:prstGeom>
            <a:noFill/>
            <a:ln w="19050" cap="flat" cmpd="sng">
              <a:solidFill>
                <a:srgbClr val="F36B22"/>
              </a:solidFill>
              <a:prstDash val="solid"/>
              <a:miter lim="800000"/>
              <a:headEnd type="none" w="sm" len="sm"/>
              <a:tailEnd type="none" w="sm" len="sm"/>
            </a:ln>
          </p:spPr>
        </p:cxnSp>
        <p:sp>
          <p:nvSpPr>
            <p:cNvPr id="781" name="Google Shape;781;p65"/>
            <p:cNvSpPr/>
            <p:nvPr/>
          </p:nvSpPr>
          <p:spPr>
            <a:xfrm>
              <a:off x="2543748" y="2745787"/>
              <a:ext cx="2225034" cy="687244"/>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New Orders</a:t>
              </a:r>
              <a:endParaRPr/>
            </a:p>
          </p:txBody>
        </p:sp>
        <p:cxnSp>
          <p:nvCxnSpPr>
            <p:cNvPr id="782" name="Google Shape;782;p65"/>
            <p:cNvCxnSpPr/>
            <p:nvPr/>
          </p:nvCxnSpPr>
          <p:spPr>
            <a:xfrm flipH="1">
              <a:off x="10243993" y="2604937"/>
              <a:ext cx="1" cy="3600000"/>
            </a:xfrm>
            <a:prstGeom prst="straightConnector1">
              <a:avLst/>
            </a:prstGeom>
            <a:noFill/>
            <a:ln w="19050" cap="flat" cmpd="sng">
              <a:solidFill>
                <a:srgbClr val="F36B22"/>
              </a:solidFill>
              <a:prstDash val="solid"/>
              <a:miter lim="800000"/>
              <a:headEnd type="none" w="sm" len="sm"/>
              <a:tailEnd type="none" w="sm" len="sm"/>
            </a:ln>
          </p:spPr>
        </p:cxnSp>
        <p:sp>
          <p:nvSpPr>
            <p:cNvPr id="783" name="Google Shape;783;p65"/>
            <p:cNvSpPr/>
            <p:nvPr/>
          </p:nvSpPr>
          <p:spPr>
            <a:xfrm>
              <a:off x="6815776" y="2745787"/>
              <a:ext cx="2798887" cy="687244"/>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Ongoing Orders</a:t>
              </a:r>
              <a:endParaRPr/>
            </a:p>
          </p:txBody>
        </p:sp>
        <p:sp>
          <p:nvSpPr>
            <p:cNvPr id="784" name="Google Shape;784;p65"/>
            <p:cNvSpPr/>
            <p:nvPr/>
          </p:nvSpPr>
          <p:spPr>
            <a:xfrm>
              <a:off x="11026172" y="2745787"/>
              <a:ext cx="2798887" cy="687244"/>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Halt State</a:t>
              </a:r>
              <a:endParaRPr/>
            </a:p>
          </p:txBody>
        </p:sp>
        <p:sp>
          <p:nvSpPr>
            <p:cNvPr id="785" name="Google Shape;785;p65"/>
            <p:cNvSpPr/>
            <p:nvPr/>
          </p:nvSpPr>
          <p:spPr>
            <a:xfrm>
              <a:off x="2441512" y="3575136"/>
              <a:ext cx="3294747" cy="2273580"/>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45</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46</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47</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48</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sp>
          <p:nvSpPr>
            <p:cNvPr id="786" name="Google Shape;786;p65"/>
            <p:cNvSpPr/>
            <p:nvPr/>
          </p:nvSpPr>
          <p:spPr>
            <a:xfrm>
              <a:off x="6949246" y="3630655"/>
              <a:ext cx="3294747" cy="2667763"/>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39</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40</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43</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44 </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t>
              </a:r>
              <a:endParaRPr/>
            </a:p>
          </p:txBody>
        </p:sp>
        <p:sp>
          <p:nvSpPr>
            <p:cNvPr id="787" name="Google Shape;787;p65"/>
            <p:cNvSpPr/>
            <p:nvPr/>
          </p:nvSpPr>
          <p:spPr>
            <a:xfrm>
              <a:off x="11024673" y="3601753"/>
              <a:ext cx="3294747" cy="2648465"/>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28</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30</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35</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Order 41</a:t>
              </a:r>
              <a:endParaRPr/>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 </a:t>
              </a:r>
              <a:endParaRPr/>
            </a:p>
          </p:txBody>
        </p:sp>
      </p:grpSp>
      <p:sp>
        <p:nvSpPr>
          <p:cNvPr id="788" name="Google Shape;788;p6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a:t>Order Story</a:t>
            </a:r>
            <a:endParaRPr/>
          </a:p>
        </p:txBody>
      </p:sp>
      <p:sp>
        <p:nvSpPr>
          <p:cNvPr id="789" name="Google Shape;789;p65"/>
          <p:cNvSpPr/>
          <p:nvPr/>
        </p:nvSpPr>
        <p:spPr>
          <a:xfrm>
            <a:off x="2559867" y="5585042"/>
            <a:ext cx="1511668" cy="45829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cxnSp>
        <p:nvCxnSpPr>
          <p:cNvPr id="790" name="Google Shape;790;p65"/>
          <p:cNvCxnSpPr/>
          <p:nvPr/>
        </p:nvCxnSpPr>
        <p:spPr>
          <a:xfrm rot="-5400000">
            <a:off x="3373968" y="6641200"/>
            <a:ext cx="1188000" cy="0"/>
          </a:xfrm>
          <a:prstGeom prst="straightConnector1">
            <a:avLst/>
          </a:prstGeom>
          <a:noFill/>
          <a:ln w="19050" cap="flat" cmpd="sng">
            <a:solidFill>
              <a:srgbClr val="3F3F3F"/>
            </a:solidFill>
            <a:prstDash val="solid"/>
            <a:round/>
            <a:headEnd type="none" w="sm" len="sm"/>
            <a:tailEnd type="triangle" w="med" len="med"/>
          </a:ln>
        </p:spPr>
      </p:cxnSp>
      <p:sp>
        <p:nvSpPr>
          <p:cNvPr id="791" name="Google Shape;791;p65"/>
          <p:cNvSpPr/>
          <p:nvPr/>
        </p:nvSpPr>
        <p:spPr>
          <a:xfrm>
            <a:off x="3183023" y="6605768"/>
            <a:ext cx="1846176" cy="774710"/>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Check for availability</a:t>
            </a:r>
            <a:endParaRPr sz="2200" b="0" i="0" u="none" strike="noStrike" cap="none">
              <a:solidFill>
                <a:schemeClr val="lt1"/>
              </a:solidFill>
              <a:latin typeface="Open Sans"/>
              <a:ea typeface="Open Sans"/>
              <a:cs typeface="Open Sans"/>
              <a:sym typeface="Open Sans"/>
            </a:endParaRPr>
          </a:p>
        </p:txBody>
      </p:sp>
      <p:sp>
        <p:nvSpPr>
          <p:cNvPr id="792" name="Google Shape;792;p65"/>
          <p:cNvSpPr txBox="1"/>
          <p:nvPr/>
        </p:nvSpPr>
        <p:spPr>
          <a:xfrm>
            <a:off x="1902091" y="1622577"/>
            <a:ext cx="12451817" cy="997526"/>
          </a:xfrm>
          <a:prstGeom prst="rect">
            <a:avLst/>
          </a:prstGeom>
          <a:noFill/>
          <a:ln>
            <a:noFill/>
          </a:ln>
        </p:spPr>
        <p:txBody>
          <a:bodyPr spcFirstLastPara="1" wrap="square" lIns="91425" tIns="0" rIns="91425" bIns="0" anchor="t" anchorCtr="0">
            <a:norm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While processing the orders, the admin user should validate the availability of the products in the inventory. </a:t>
            </a:r>
            <a:endParaRPr/>
          </a:p>
        </p:txBody>
      </p:sp>
      <p:pic>
        <p:nvPicPr>
          <p:cNvPr id="793" name="Google Shape;793;p65"/>
          <p:cNvPicPr preferRelativeResize="0"/>
          <p:nvPr/>
        </p:nvPicPr>
        <p:blipFill rotWithShape="1">
          <a:blip r:embed="rId3">
            <a:alphaModFix/>
          </a:blip>
          <a:srcRect t="6807" b="6798"/>
          <a:stretch/>
        </p:blipFill>
        <p:spPr>
          <a:xfrm>
            <a:off x="6420431" y="887983"/>
            <a:ext cx="3617719" cy="91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6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Payment Story</a:t>
            </a:r>
            <a:endParaRPr/>
          </a:p>
        </p:txBody>
      </p:sp>
      <p:grpSp>
        <p:nvGrpSpPr>
          <p:cNvPr id="800" name="Google Shape;800;p66"/>
          <p:cNvGrpSpPr/>
          <p:nvPr/>
        </p:nvGrpSpPr>
        <p:grpSpPr>
          <a:xfrm>
            <a:off x="4701827" y="3659283"/>
            <a:ext cx="3740364" cy="2844175"/>
            <a:chOff x="1823200" y="2623781"/>
            <a:chExt cx="12543269" cy="3578237"/>
          </a:xfrm>
        </p:grpSpPr>
        <p:sp>
          <p:nvSpPr>
            <p:cNvPr id="801" name="Google Shape;801;p66"/>
            <p:cNvSpPr/>
            <p:nvPr/>
          </p:nvSpPr>
          <p:spPr>
            <a:xfrm>
              <a:off x="1823200" y="2623781"/>
              <a:ext cx="12543269" cy="357823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 45</a:t>
              </a:r>
              <a:endParaRPr/>
            </a:p>
            <a:p>
              <a:pPr marL="0" marR="0" lvl="0" indent="0" algn="ctr"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 46</a:t>
              </a:r>
              <a:endParaRPr/>
            </a:p>
            <a:p>
              <a:pPr marL="0" marR="0" lvl="0" indent="0" algn="ctr" rtl="0">
                <a:lnSpc>
                  <a:spcPct val="100000"/>
                </a:lnSpc>
                <a:spcBef>
                  <a:spcPts val="0"/>
                </a:spcBef>
                <a:spcAft>
                  <a:spcPts val="0"/>
                </a:spcAft>
                <a:buNone/>
              </a:pPr>
              <a:r>
                <a:rPr lang="en-US" sz="2200" b="0" i="0" u="none" strike="noStrike" cap="none">
                  <a:solidFill>
                    <a:srgbClr val="E4B363"/>
                  </a:solidFill>
                  <a:latin typeface="Open Sans"/>
                  <a:ea typeface="Open Sans"/>
                  <a:cs typeface="Open Sans"/>
                  <a:sym typeface="Open Sans"/>
                </a:rPr>
                <a:t>Order 47</a:t>
              </a:r>
              <a:endParaRPr/>
            </a:p>
            <a:p>
              <a:pPr marL="0" marR="0" lvl="0" indent="0" algn="ctr" rtl="0">
                <a:lnSpc>
                  <a:spcPct val="100000"/>
                </a:lnSpc>
                <a:spcBef>
                  <a:spcPts val="0"/>
                </a:spcBef>
                <a:spcAft>
                  <a:spcPts val="0"/>
                </a:spcAft>
                <a:buNone/>
              </a:pPr>
              <a:r>
                <a:rPr lang="en-US" sz="2200" b="0" i="0" u="none" strike="noStrike" cap="none">
                  <a:solidFill>
                    <a:srgbClr val="EF6461"/>
                  </a:solidFill>
                  <a:latin typeface="Open Sans"/>
                  <a:ea typeface="Open Sans"/>
                  <a:cs typeface="Open Sans"/>
                  <a:sym typeface="Open Sans"/>
                </a:rPr>
                <a:t>Order 48</a:t>
              </a:r>
              <a:endParaRPr/>
            </a:p>
            <a:p>
              <a:pPr marL="0" marR="0" lvl="0" indent="0" algn="ctr" rtl="0">
                <a:lnSpc>
                  <a:spcPct val="100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t>
              </a:r>
              <a:endParaRPr/>
            </a:p>
          </p:txBody>
        </p:sp>
        <p:sp>
          <p:nvSpPr>
            <p:cNvPr id="802" name="Google Shape;802;p66"/>
            <p:cNvSpPr/>
            <p:nvPr/>
          </p:nvSpPr>
          <p:spPr>
            <a:xfrm>
              <a:off x="5282860" y="2873835"/>
              <a:ext cx="5629260" cy="687243"/>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Order List</a:t>
              </a:r>
              <a:endParaRPr/>
            </a:p>
          </p:txBody>
        </p:sp>
      </p:grpSp>
      <p:sp>
        <p:nvSpPr>
          <p:cNvPr id="803" name="Google Shape;803;p66"/>
          <p:cNvSpPr/>
          <p:nvPr/>
        </p:nvSpPr>
        <p:spPr>
          <a:xfrm rot="10800000">
            <a:off x="7196328" y="4658360"/>
            <a:ext cx="548640" cy="1340947"/>
          </a:xfrm>
          <a:prstGeom prst="lef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chemeClr val="dk1"/>
              </a:solidFill>
              <a:latin typeface="Open Sans"/>
              <a:ea typeface="Open Sans"/>
              <a:cs typeface="Open Sans"/>
              <a:sym typeface="Open Sans"/>
            </a:endParaRPr>
          </a:p>
        </p:txBody>
      </p:sp>
      <p:cxnSp>
        <p:nvCxnSpPr>
          <p:cNvPr id="804" name="Google Shape;804;p66"/>
          <p:cNvCxnSpPr/>
          <p:nvPr/>
        </p:nvCxnSpPr>
        <p:spPr>
          <a:xfrm rot="10800000">
            <a:off x="7778834" y="5328834"/>
            <a:ext cx="1080000" cy="0"/>
          </a:xfrm>
          <a:prstGeom prst="straightConnector1">
            <a:avLst/>
          </a:prstGeom>
          <a:noFill/>
          <a:ln w="19050" cap="flat" cmpd="sng">
            <a:solidFill>
              <a:srgbClr val="3F3F3F"/>
            </a:solidFill>
            <a:prstDash val="solid"/>
            <a:round/>
            <a:headEnd type="none" w="sm" len="sm"/>
            <a:tailEnd type="triangle" w="med" len="med"/>
          </a:ln>
        </p:spPr>
      </p:cxnSp>
      <p:sp>
        <p:nvSpPr>
          <p:cNvPr id="805" name="Google Shape;805;p66"/>
          <p:cNvSpPr/>
          <p:nvPr/>
        </p:nvSpPr>
        <p:spPr>
          <a:xfrm>
            <a:off x="8892700" y="4406285"/>
            <a:ext cx="4092420" cy="1845097"/>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Pending payments including refund orders should be coded with different colours.</a:t>
            </a:r>
            <a:endParaRPr sz="2200" b="0" i="0" u="none" strike="noStrike" cap="none">
              <a:solidFill>
                <a:schemeClr val="lt1"/>
              </a:solidFill>
              <a:latin typeface="Open Sans"/>
              <a:ea typeface="Open Sans"/>
              <a:cs typeface="Open Sans"/>
              <a:sym typeface="Open Sans"/>
            </a:endParaRPr>
          </a:p>
        </p:txBody>
      </p:sp>
      <p:sp>
        <p:nvSpPr>
          <p:cNvPr id="806" name="Google Shape;806;p66"/>
          <p:cNvSpPr txBox="1"/>
          <p:nvPr/>
        </p:nvSpPr>
        <p:spPr>
          <a:xfrm>
            <a:off x="1902091" y="1626713"/>
            <a:ext cx="12451817" cy="997526"/>
          </a:xfrm>
          <a:prstGeom prst="rect">
            <a:avLst/>
          </a:prstGeom>
          <a:noFill/>
          <a:ln>
            <a:noFill/>
          </a:ln>
        </p:spPr>
        <p:txBody>
          <a:bodyPr spcFirstLastPara="1" wrap="square" lIns="91425" tIns="0" rIns="91425" bIns="0" anchor="t" anchorCtr="0">
            <a:norm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Admin user should be able to monitor and view the list of orders whose payment status is pending or in a disputed state.</a:t>
            </a:r>
            <a:endParaRPr/>
          </a:p>
        </p:txBody>
      </p:sp>
      <p:pic>
        <p:nvPicPr>
          <p:cNvPr id="807" name="Google Shape;807;p66"/>
          <p:cNvPicPr preferRelativeResize="0"/>
          <p:nvPr/>
        </p:nvPicPr>
        <p:blipFill rotWithShape="1">
          <a:blip r:embed="rId3">
            <a:alphaModFix/>
          </a:blip>
          <a:srcRect t="6807" b="6798"/>
          <a:stretch/>
        </p:blipFill>
        <p:spPr>
          <a:xfrm>
            <a:off x="6250967" y="887983"/>
            <a:ext cx="3956646" cy="9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a:t>Payment Story</a:t>
            </a:r>
            <a:endParaRPr/>
          </a:p>
        </p:txBody>
      </p:sp>
      <p:grpSp>
        <p:nvGrpSpPr>
          <p:cNvPr id="814" name="Google Shape;814;p67"/>
          <p:cNvGrpSpPr/>
          <p:nvPr/>
        </p:nvGrpSpPr>
        <p:grpSpPr>
          <a:xfrm>
            <a:off x="5886656" y="3386815"/>
            <a:ext cx="3740364" cy="2844175"/>
            <a:chOff x="1823200" y="2623781"/>
            <a:chExt cx="12543269" cy="3578237"/>
          </a:xfrm>
        </p:grpSpPr>
        <p:sp>
          <p:nvSpPr>
            <p:cNvPr id="815" name="Google Shape;815;p67"/>
            <p:cNvSpPr/>
            <p:nvPr/>
          </p:nvSpPr>
          <p:spPr>
            <a:xfrm>
              <a:off x="1823200" y="2623781"/>
              <a:ext cx="12543269" cy="357823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2200" b="0" i="0" u="none" strike="noStrike" cap="none">
                <a:solidFill>
                  <a:srgbClr val="40404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Order 45</a:t>
              </a:r>
              <a:endParaRPr/>
            </a:p>
            <a:p>
              <a:pPr marL="0" marR="0" lvl="0" indent="0" algn="ctr" rtl="0">
                <a:lnSpc>
                  <a:spcPct val="100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Order 46</a:t>
              </a:r>
              <a:endParaRPr/>
            </a:p>
            <a:p>
              <a:pPr marL="0" marR="0" lvl="0" indent="0" algn="ctr" rtl="0">
                <a:lnSpc>
                  <a:spcPct val="100000"/>
                </a:lnSpc>
                <a:spcBef>
                  <a:spcPts val="0"/>
                </a:spcBef>
                <a:spcAft>
                  <a:spcPts val="0"/>
                </a:spcAft>
                <a:buNone/>
              </a:pPr>
              <a:r>
                <a:rPr lang="en-US" sz="2200" b="0" i="0" u="none" strike="noStrike" cap="none">
                  <a:solidFill>
                    <a:srgbClr val="E4B363"/>
                  </a:solidFill>
                  <a:latin typeface="Open Sans"/>
                  <a:ea typeface="Open Sans"/>
                  <a:cs typeface="Open Sans"/>
                  <a:sym typeface="Open Sans"/>
                </a:rPr>
                <a:t>Order 47</a:t>
              </a:r>
              <a:endParaRPr/>
            </a:p>
            <a:p>
              <a:pPr marL="0" marR="0" lvl="0" indent="0" algn="ctr" rtl="0">
                <a:lnSpc>
                  <a:spcPct val="100000"/>
                </a:lnSpc>
                <a:spcBef>
                  <a:spcPts val="0"/>
                </a:spcBef>
                <a:spcAft>
                  <a:spcPts val="0"/>
                </a:spcAft>
                <a:buNone/>
              </a:pPr>
              <a:r>
                <a:rPr lang="en-US" sz="2200" b="0" i="0" u="none" strike="noStrike" cap="none">
                  <a:solidFill>
                    <a:srgbClr val="EF6461"/>
                  </a:solidFill>
                  <a:latin typeface="Open Sans"/>
                  <a:ea typeface="Open Sans"/>
                  <a:cs typeface="Open Sans"/>
                  <a:sym typeface="Open Sans"/>
                </a:rPr>
                <a:t>Order 48</a:t>
              </a:r>
              <a:endParaRPr/>
            </a:p>
            <a:p>
              <a:pPr marL="0" marR="0" lvl="0" indent="0" algn="ctr" rtl="0">
                <a:lnSpc>
                  <a:spcPct val="100000"/>
                </a:lnSpc>
                <a:spcBef>
                  <a:spcPts val="0"/>
                </a:spcBef>
                <a:spcAft>
                  <a:spcPts val="0"/>
                </a:spcAft>
                <a:buNone/>
              </a:pPr>
              <a:r>
                <a:rPr lang="en-US" sz="2200" b="0" i="0" u="none" strike="noStrike" cap="none">
                  <a:solidFill>
                    <a:srgbClr val="404040"/>
                  </a:solidFill>
                  <a:latin typeface="Open Sans"/>
                  <a:ea typeface="Open Sans"/>
                  <a:cs typeface="Open Sans"/>
                  <a:sym typeface="Open Sans"/>
                </a:rPr>
                <a:t>…..</a:t>
              </a:r>
              <a:endParaRPr/>
            </a:p>
          </p:txBody>
        </p:sp>
        <p:sp>
          <p:nvSpPr>
            <p:cNvPr id="816" name="Google Shape;816;p67"/>
            <p:cNvSpPr/>
            <p:nvPr/>
          </p:nvSpPr>
          <p:spPr>
            <a:xfrm>
              <a:off x="5282860" y="2873834"/>
              <a:ext cx="5629260" cy="687243"/>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a:solidFill>
                    <a:schemeClr val="lt1"/>
                  </a:solidFill>
                  <a:latin typeface="Open Sans"/>
                  <a:ea typeface="Open Sans"/>
                  <a:cs typeface="Open Sans"/>
                  <a:sym typeface="Open Sans"/>
                </a:rPr>
                <a:t>Order List</a:t>
              </a:r>
              <a:endParaRPr/>
            </a:p>
          </p:txBody>
        </p:sp>
      </p:grpSp>
      <p:cxnSp>
        <p:nvCxnSpPr>
          <p:cNvPr id="817" name="Google Shape;817;p67"/>
          <p:cNvCxnSpPr/>
          <p:nvPr/>
        </p:nvCxnSpPr>
        <p:spPr>
          <a:xfrm rot="-5400000">
            <a:off x="7532661" y="6364453"/>
            <a:ext cx="1188000" cy="0"/>
          </a:xfrm>
          <a:prstGeom prst="straightConnector1">
            <a:avLst/>
          </a:prstGeom>
          <a:noFill/>
          <a:ln w="19050" cap="flat" cmpd="sng">
            <a:solidFill>
              <a:srgbClr val="3F3F3F"/>
            </a:solidFill>
            <a:prstDash val="solid"/>
            <a:round/>
            <a:headEnd type="none" w="sm" len="sm"/>
            <a:tailEnd type="triangle" w="med" len="med"/>
          </a:ln>
        </p:spPr>
      </p:cxnSp>
      <p:sp>
        <p:nvSpPr>
          <p:cNvPr id="818" name="Google Shape;818;p67"/>
          <p:cNvSpPr/>
          <p:nvPr/>
        </p:nvSpPr>
        <p:spPr>
          <a:xfrm>
            <a:off x="6803803" y="6578718"/>
            <a:ext cx="2645716" cy="1059929"/>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Payment pending orders </a:t>
            </a:r>
            <a:endParaRPr sz="2200" b="0" i="0" u="none" strike="noStrike" cap="none">
              <a:solidFill>
                <a:schemeClr val="lt1"/>
              </a:solidFill>
              <a:latin typeface="Open Sans"/>
              <a:ea typeface="Open Sans"/>
              <a:cs typeface="Open Sans"/>
              <a:sym typeface="Open Sans"/>
            </a:endParaRPr>
          </a:p>
        </p:txBody>
      </p:sp>
      <p:cxnSp>
        <p:nvCxnSpPr>
          <p:cNvPr id="819" name="Google Shape;819;p67"/>
          <p:cNvCxnSpPr/>
          <p:nvPr/>
        </p:nvCxnSpPr>
        <p:spPr>
          <a:xfrm rot="10800000">
            <a:off x="8455663" y="5135388"/>
            <a:ext cx="1548000" cy="0"/>
          </a:xfrm>
          <a:prstGeom prst="straightConnector1">
            <a:avLst/>
          </a:prstGeom>
          <a:noFill/>
          <a:ln w="19050" cap="flat" cmpd="sng">
            <a:solidFill>
              <a:srgbClr val="3F3F3F"/>
            </a:solidFill>
            <a:prstDash val="solid"/>
            <a:round/>
            <a:headEnd type="none" w="sm" len="sm"/>
            <a:tailEnd type="triangle" w="med" len="med"/>
          </a:ln>
        </p:spPr>
      </p:cxnSp>
      <p:sp>
        <p:nvSpPr>
          <p:cNvPr id="820" name="Google Shape;820;p67"/>
          <p:cNvSpPr/>
          <p:nvPr/>
        </p:nvSpPr>
        <p:spPr>
          <a:xfrm>
            <a:off x="9952541" y="4572000"/>
            <a:ext cx="3960400" cy="1126776"/>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Orders requested for refund</a:t>
            </a:r>
            <a:endParaRPr sz="2200" b="0" i="0" u="none" strike="noStrike" cap="none">
              <a:solidFill>
                <a:schemeClr val="lt1"/>
              </a:solidFill>
              <a:latin typeface="Open Sans"/>
              <a:ea typeface="Open Sans"/>
              <a:cs typeface="Open Sans"/>
              <a:sym typeface="Open Sans"/>
            </a:endParaRPr>
          </a:p>
        </p:txBody>
      </p:sp>
      <p:sp>
        <p:nvSpPr>
          <p:cNvPr id="821" name="Google Shape;821;p67"/>
          <p:cNvSpPr txBox="1"/>
          <p:nvPr/>
        </p:nvSpPr>
        <p:spPr>
          <a:xfrm>
            <a:off x="1902091" y="1634604"/>
            <a:ext cx="12451817" cy="997526"/>
          </a:xfrm>
          <a:prstGeom prst="rect">
            <a:avLst/>
          </a:prstGeom>
          <a:noFill/>
          <a:ln>
            <a:noFill/>
          </a:ln>
        </p:spPr>
        <p:txBody>
          <a:bodyPr spcFirstLastPara="1" wrap="square" lIns="91425" tIns="0" rIns="91425" bIns="0" anchor="t" anchorCtr="0">
            <a:norm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On the web page, a list of all pending payments, including orders requested for refund should be color coded to differentiate for easy recognition.</a:t>
            </a:r>
            <a:endParaRPr dirty="0"/>
          </a:p>
        </p:txBody>
      </p:sp>
      <p:pic>
        <p:nvPicPr>
          <p:cNvPr id="822" name="Google Shape;822;p67"/>
          <p:cNvPicPr preferRelativeResize="0"/>
          <p:nvPr/>
        </p:nvPicPr>
        <p:blipFill rotWithShape="1">
          <a:blip r:embed="rId3">
            <a:alphaModFix/>
          </a:blip>
          <a:srcRect t="6807" b="6798"/>
          <a:stretch/>
        </p:blipFill>
        <p:spPr>
          <a:xfrm>
            <a:off x="6250967" y="887983"/>
            <a:ext cx="3956646" cy="9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dirty="0"/>
              <a:t>Shipping Story</a:t>
            </a:r>
            <a:endParaRPr dirty="0"/>
          </a:p>
        </p:txBody>
      </p:sp>
      <p:sp>
        <p:nvSpPr>
          <p:cNvPr id="829" name="Google Shape;829;p68"/>
          <p:cNvSpPr/>
          <p:nvPr/>
        </p:nvSpPr>
        <p:spPr>
          <a:xfrm>
            <a:off x="2168676" y="1720551"/>
            <a:ext cx="1191864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Admin user should be able to view orders which are ready for shipment and in transition.</a:t>
            </a:r>
            <a:endParaRPr dirty="0"/>
          </a:p>
        </p:txBody>
      </p:sp>
      <p:sp>
        <p:nvSpPr>
          <p:cNvPr id="830" name="Google Shape;830;p68"/>
          <p:cNvSpPr/>
          <p:nvPr/>
        </p:nvSpPr>
        <p:spPr>
          <a:xfrm>
            <a:off x="3693576" y="3862693"/>
            <a:ext cx="8550165" cy="3045171"/>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chemeClr val="lt1"/>
              </a:solidFill>
              <a:latin typeface="Open Sans"/>
              <a:ea typeface="Open Sans"/>
              <a:cs typeface="Open Sans"/>
              <a:sym typeface="Open Sans"/>
            </a:endParaRPr>
          </a:p>
        </p:txBody>
      </p:sp>
      <p:cxnSp>
        <p:nvCxnSpPr>
          <p:cNvPr id="831" name="Google Shape;831;p68"/>
          <p:cNvCxnSpPr/>
          <p:nvPr/>
        </p:nvCxnSpPr>
        <p:spPr>
          <a:xfrm flipH="1">
            <a:off x="6200763" y="3846821"/>
            <a:ext cx="1" cy="3061043"/>
          </a:xfrm>
          <a:prstGeom prst="straightConnector1">
            <a:avLst/>
          </a:prstGeom>
          <a:noFill/>
          <a:ln w="19050" cap="flat" cmpd="sng">
            <a:solidFill>
              <a:srgbClr val="F36B22"/>
            </a:solidFill>
            <a:prstDash val="solid"/>
            <a:miter lim="800000"/>
            <a:headEnd type="none" w="sm" len="sm"/>
            <a:tailEnd type="none" w="sm" len="sm"/>
          </a:ln>
        </p:spPr>
      </p:cxnSp>
      <p:cxnSp>
        <p:nvCxnSpPr>
          <p:cNvPr id="832" name="Google Shape;832;p68"/>
          <p:cNvCxnSpPr/>
          <p:nvPr/>
        </p:nvCxnSpPr>
        <p:spPr>
          <a:xfrm flipH="1">
            <a:off x="9181616" y="3857531"/>
            <a:ext cx="1" cy="3032338"/>
          </a:xfrm>
          <a:prstGeom prst="straightConnector1">
            <a:avLst/>
          </a:prstGeom>
          <a:noFill/>
          <a:ln w="19050" cap="flat" cmpd="sng">
            <a:solidFill>
              <a:srgbClr val="F36B22"/>
            </a:solidFill>
            <a:prstDash val="solid"/>
            <a:miter lim="800000"/>
            <a:headEnd type="none" w="sm" len="sm"/>
            <a:tailEnd type="none" w="sm" len="sm"/>
          </a:ln>
        </p:spPr>
      </p:cxnSp>
      <p:sp>
        <p:nvSpPr>
          <p:cNvPr id="833" name="Google Shape;833;p68"/>
          <p:cNvSpPr/>
          <p:nvPr/>
        </p:nvSpPr>
        <p:spPr>
          <a:xfrm>
            <a:off x="6763231" y="4033933"/>
            <a:ext cx="1686810" cy="520475"/>
          </a:xfrm>
          <a:prstGeom prst="roundRect">
            <a:avLst>
              <a:gd name="adj" fmla="val 16667"/>
            </a:avLst>
          </a:prstGeom>
          <a:solidFill>
            <a:srgbClr val="05668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sp>
        <p:nvSpPr>
          <p:cNvPr id="834" name="Google Shape;834;p68"/>
          <p:cNvSpPr/>
          <p:nvPr/>
        </p:nvSpPr>
        <p:spPr>
          <a:xfrm>
            <a:off x="3924122" y="4486559"/>
            <a:ext cx="1585742" cy="1721866"/>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45</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46</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47</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48</a:t>
            </a:r>
            <a:endParaRPr dirty="0"/>
          </a:p>
        </p:txBody>
      </p:sp>
      <p:sp>
        <p:nvSpPr>
          <p:cNvPr id="835" name="Google Shape;835;p68"/>
          <p:cNvSpPr/>
          <p:nvPr/>
        </p:nvSpPr>
        <p:spPr>
          <a:xfrm>
            <a:off x="6563051" y="4549509"/>
            <a:ext cx="3294834" cy="2020395"/>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39</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40</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43</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44</a:t>
            </a:r>
            <a:endParaRPr dirty="0"/>
          </a:p>
        </p:txBody>
      </p:sp>
      <p:sp>
        <p:nvSpPr>
          <p:cNvPr id="836" name="Google Shape;836;p68"/>
          <p:cNvSpPr/>
          <p:nvPr/>
        </p:nvSpPr>
        <p:spPr>
          <a:xfrm>
            <a:off x="9699886" y="4509739"/>
            <a:ext cx="3294834" cy="2005780"/>
          </a:xfrm>
          <a:prstGeom prst="roundRect">
            <a:avLst>
              <a:gd name="adj" fmla="val 16667"/>
            </a:avLst>
          </a:prstGeom>
          <a:noFill/>
          <a:ln>
            <a:noFill/>
          </a:ln>
        </p:spPr>
        <p:txBody>
          <a:bodyPr spcFirstLastPara="1" wrap="square" lIns="91425" tIns="0" rIns="91425" bIns="0" anchor="t" anchorCtr="0">
            <a:noAutofit/>
          </a:bodyPr>
          <a:lstStyle/>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28</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30</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35</a:t>
            </a:r>
            <a:endParaRPr dirty="0"/>
          </a:p>
          <a:p>
            <a:pPr marL="0" marR="0" lvl="0" indent="0" algn="l"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Order 41</a:t>
            </a:r>
            <a:endParaRPr dirty="0"/>
          </a:p>
        </p:txBody>
      </p:sp>
      <p:sp>
        <p:nvSpPr>
          <p:cNvPr id="837" name="Google Shape;837;p68"/>
          <p:cNvSpPr/>
          <p:nvPr/>
        </p:nvSpPr>
        <p:spPr>
          <a:xfrm>
            <a:off x="3999130" y="5191347"/>
            <a:ext cx="1511708" cy="34708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chemeClr val="lt1"/>
              </a:solidFill>
              <a:latin typeface="Open Sans"/>
              <a:ea typeface="Open Sans"/>
              <a:cs typeface="Open Sans"/>
              <a:sym typeface="Open Sans"/>
            </a:endParaRPr>
          </a:p>
        </p:txBody>
      </p:sp>
      <p:cxnSp>
        <p:nvCxnSpPr>
          <p:cNvPr id="838" name="Google Shape;838;p68"/>
          <p:cNvCxnSpPr/>
          <p:nvPr/>
        </p:nvCxnSpPr>
        <p:spPr>
          <a:xfrm rot="10800000">
            <a:off x="4016767" y="5535207"/>
            <a:ext cx="0" cy="1587446"/>
          </a:xfrm>
          <a:prstGeom prst="straightConnector1">
            <a:avLst/>
          </a:prstGeom>
          <a:noFill/>
          <a:ln w="19050" cap="flat" cmpd="sng">
            <a:solidFill>
              <a:srgbClr val="3F3F3F"/>
            </a:solidFill>
            <a:prstDash val="solid"/>
            <a:round/>
            <a:headEnd type="none" w="sm" len="sm"/>
            <a:tailEnd type="triangle" w="med" len="med"/>
          </a:ln>
        </p:spPr>
      </p:cxnSp>
      <p:sp>
        <p:nvSpPr>
          <p:cNvPr id="839" name="Google Shape;839;p68"/>
          <p:cNvSpPr/>
          <p:nvPr/>
        </p:nvSpPr>
        <p:spPr>
          <a:xfrm>
            <a:off x="1477403" y="7123714"/>
            <a:ext cx="6368147" cy="977876"/>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By selecting any order, admin user can update the delivery date, package’s current location.</a:t>
            </a:r>
            <a:endParaRPr sz="2200" b="0" i="0" u="none" strike="noStrike" cap="none" dirty="0">
              <a:solidFill>
                <a:schemeClr val="lt1"/>
              </a:solidFill>
              <a:latin typeface="Open Sans"/>
              <a:ea typeface="Open Sans"/>
              <a:cs typeface="Open Sans"/>
              <a:sym typeface="Open Sans"/>
            </a:endParaRPr>
          </a:p>
        </p:txBody>
      </p:sp>
      <p:sp>
        <p:nvSpPr>
          <p:cNvPr id="840" name="Google Shape;840;p68"/>
          <p:cNvSpPr/>
          <p:nvPr/>
        </p:nvSpPr>
        <p:spPr>
          <a:xfrm rot="10800000">
            <a:off x="11044939" y="4622396"/>
            <a:ext cx="688015" cy="2078702"/>
          </a:xfrm>
          <a:prstGeom prst="lef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chemeClr val="dk1"/>
              </a:solidFill>
              <a:latin typeface="Open Sans"/>
              <a:ea typeface="Open Sans"/>
              <a:cs typeface="Open Sans"/>
              <a:sym typeface="Open Sans"/>
            </a:endParaRPr>
          </a:p>
        </p:txBody>
      </p:sp>
      <p:sp>
        <p:nvSpPr>
          <p:cNvPr id="841" name="Google Shape;841;p68"/>
          <p:cNvSpPr/>
          <p:nvPr/>
        </p:nvSpPr>
        <p:spPr>
          <a:xfrm>
            <a:off x="4016767" y="4037011"/>
            <a:ext cx="1686810" cy="520475"/>
          </a:xfrm>
          <a:prstGeom prst="roundRect">
            <a:avLst>
              <a:gd name="adj" fmla="val 16667"/>
            </a:avLst>
          </a:prstGeom>
          <a:solidFill>
            <a:srgbClr val="05668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sp>
        <p:nvSpPr>
          <p:cNvPr id="842" name="Google Shape;842;p68"/>
          <p:cNvSpPr/>
          <p:nvPr/>
        </p:nvSpPr>
        <p:spPr>
          <a:xfrm>
            <a:off x="9699886" y="4029036"/>
            <a:ext cx="1686810" cy="520475"/>
          </a:xfrm>
          <a:prstGeom prst="roundRect">
            <a:avLst>
              <a:gd name="adj" fmla="val 16667"/>
            </a:avLst>
          </a:prstGeom>
          <a:solidFill>
            <a:srgbClr val="05668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cxnSp>
        <p:nvCxnSpPr>
          <p:cNvPr id="843" name="Google Shape;843;p68"/>
          <p:cNvCxnSpPr/>
          <p:nvPr/>
        </p:nvCxnSpPr>
        <p:spPr>
          <a:xfrm rot="10800000">
            <a:off x="11732954" y="5661747"/>
            <a:ext cx="1548000" cy="0"/>
          </a:xfrm>
          <a:prstGeom prst="straightConnector1">
            <a:avLst/>
          </a:prstGeom>
          <a:noFill/>
          <a:ln w="19050" cap="flat" cmpd="sng">
            <a:solidFill>
              <a:srgbClr val="3F3F3F"/>
            </a:solidFill>
            <a:prstDash val="solid"/>
            <a:round/>
            <a:headEnd type="none" w="sm" len="sm"/>
            <a:tailEnd type="triangle" w="med" len="med"/>
          </a:ln>
        </p:spPr>
      </p:cxnSp>
      <p:sp>
        <p:nvSpPr>
          <p:cNvPr id="844" name="Google Shape;844;p68"/>
          <p:cNvSpPr/>
          <p:nvPr/>
        </p:nvSpPr>
        <p:spPr>
          <a:xfrm>
            <a:off x="12539276" y="4723171"/>
            <a:ext cx="2548324" cy="1808220"/>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Orders that are on their way to the ordered address. </a:t>
            </a:r>
            <a:endParaRPr sz="2200" b="0" i="0" u="none" strike="noStrike" cap="none" dirty="0">
              <a:solidFill>
                <a:schemeClr val="lt1"/>
              </a:solidFill>
              <a:latin typeface="Open Sans"/>
              <a:ea typeface="Open Sans"/>
              <a:cs typeface="Open Sans"/>
              <a:sym typeface="Open Sans"/>
            </a:endParaRPr>
          </a:p>
        </p:txBody>
      </p:sp>
      <p:sp>
        <p:nvSpPr>
          <p:cNvPr id="845" name="Google Shape;845;p68"/>
          <p:cNvSpPr/>
          <p:nvPr/>
        </p:nvSpPr>
        <p:spPr>
          <a:xfrm>
            <a:off x="2429345" y="2528760"/>
            <a:ext cx="11397310" cy="1096676"/>
          </a:xfrm>
          <a:prstGeom prst="roundRect">
            <a:avLst>
              <a:gd name="adj" fmla="val 16667"/>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Admin user should be able to update the delivery date, package’s current location for end user reference. </a:t>
            </a:r>
            <a:endParaRPr dirty="0"/>
          </a:p>
        </p:txBody>
      </p:sp>
      <p:sp>
        <p:nvSpPr>
          <p:cNvPr id="846" name="Google Shape;846;p68"/>
          <p:cNvSpPr/>
          <p:nvPr/>
        </p:nvSpPr>
        <p:spPr>
          <a:xfrm>
            <a:off x="6763231" y="4033931"/>
            <a:ext cx="1686810" cy="520475"/>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sp>
        <p:nvSpPr>
          <p:cNvPr id="847" name="Google Shape;847;p68"/>
          <p:cNvSpPr/>
          <p:nvPr/>
        </p:nvSpPr>
        <p:spPr>
          <a:xfrm>
            <a:off x="4016767" y="4037009"/>
            <a:ext cx="1686810" cy="520475"/>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sp>
        <p:nvSpPr>
          <p:cNvPr id="848" name="Google Shape;848;p68"/>
          <p:cNvSpPr/>
          <p:nvPr/>
        </p:nvSpPr>
        <p:spPr>
          <a:xfrm>
            <a:off x="9699886" y="4029034"/>
            <a:ext cx="1686810" cy="520475"/>
          </a:xfrm>
          <a:prstGeom prst="roundRect">
            <a:avLst>
              <a:gd name="adj" fmla="val 16667"/>
            </a:avLst>
          </a:prstGeom>
          <a:solidFill>
            <a:srgbClr val="F36B22"/>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chemeClr val="lt1"/>
                </a:solidFill>
                <a:latin typeface="Open Sans"/>
                <a:ea typeface="Open Sans"/>
                <a:cs typeface="Open Sans"/>
                <a:sym typeface="Open Sans"/>
              </a:rPr>
              <a:t>Orders</a:t>
            </a:r>
            <a:endParaRPr sz="2200" b="1" i="0" u="none" strike="noStrike" cap="none" dirty="0">
              <a:solidFill>
                <a:schemeClr val="lt1"/>
              </a:solidFill>
              <a:latin typeface="Open Sans"/>
              <a:ea typeface="Open Sans"/>
              <a:cs typeface="Open Sans"/>
              <a:sym typeface="Open Sans"/>
            </a:endParaRPr>
          </a:p>
        </p:txBody>
      </p:sp>
      <p:pic>
        <p:nvPicPr>
          <p:cNvPr id="849" name="Google Shape;849;p68"/>
          <p:cNvPicPr preferRelativeResize="0"/>
          <p:nvPr/>
        </p:nvPicPr>
        <p:blipFill rotWithShape="1">
          <a:blip r:embed="rId3">
            <a:alphaModFix/>
          </a:blip>
          <a:srcRect t="6807" b="6798"/>
          <a:stretch/>
        </p:blipFill>
        <p:spPr>
          <a:xfrm>
            <a:off x="6250967" y="887983"/>
            <a:ext cx="3956646" cy="9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8"/>
          <p:cNvSpPr txBox="1">
            <a:spLocks noGrp="1"/>
          </p:cNvSpPr>
          <p:nvPr>
            <p:ph type="body" idx="1"/>
          </p:nvPr>
        </p:nvSpPr>
        <p:spPr>
          <a:xfrm>
            <a:off x="1523050" y="1808250"/>
            <a:ext cx="13209900" cy="5527500"/>
          </a:xfrm>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Before we begin, let’s recall what we have covered till now:</a:t>
            </a:r>
            <a:endParaRPr dirty="0"/>
          </a:p>
        </p:txBody>
      </p:sp>
      <p:grpSp>
        <p:nvGrpSpPr>
          <p:cNvPr id="2" name="Group 1">
            <a:extLst>
              <a:ext uri="{FF2B5EF4-FFF2-40B4-BE49-F238E27FC236}">
                <a16:creationId xmlns:a16="http://schemas.microsoft.com/office/drawing/2014/main" id="{16E7B557-0B52-4062-A463-D66001527701}"/>
              </a:ext>
            </a:extLst>
          </p:cNvPr>
          <p:cNvGrpSpPr/>
          <p:nvPr/>
        </p:nvGrpSpPr>
        <p:grpSpPr>
          <a:xfrm>
            <a:off x="3909643" y="2912527"/>
            <a:ext cx="8458184" cy="4684658"/>
            <a:chOff x="3463077" y="2806202"/>
            <a:chExt cx="8458184" cy="4684658"/>
          </a:xfrm>
        </p:grpSpPr>
        <p:pic>
          <p:nvPicPr>
            <p:cNvPr id="465" name="Google Shape;465;p18"/>
            <p:cNvPicPr preferRelativeResize="0"/>
            <p:nvPr/>
          </p:nvPicPr>
          <p:blipFill rotWithShape="1">
            <a:blip r:embed="rId3">
              <a:alphaModFix/>
            </a:blip>
            <a:srcRect/>
            <a:stretch/>
          </p:blipFill>
          <p:spPr>
            <a:xfrm>
              <a:off x="5945291" y="4521112"/>
              <a:ext cx="1105169" cy="1105169"/>
            </a:xfrm>
            <a:prstGeom prst="rect">
              <a:avLst/>
            </a:prstGeom>
            <a:noFill/>
            <a:ln>
              <a:noFill/>
            </a:ln>
          </p:spPr>
        </p:pic>
        <p:pic>
          <p:nvPicPr>
            <p:cNvPr id="466" name="Google Shape;466;p18" descr="Download MySQL Logo in SVG Vector or PNG File Format - Logo.wine"/>
            <p:cNvPicPr preferRelativeResize="0"/>
            <p:nvPr/>
          </p:nvPicPr>
          <p:blipFill rotWithShape="1">
            <a:blip r:embed="rId4">
              <a:alphaModFix/>
            </a:blip>
            <a:srcRect/>
            <a:stretch/>
          </p:blipFill>
          <p:spPr>
            <a:xfrm>
              <a:off x="5412180" y="6035695"/>
              <a:ext cx="2130849" cy="1417983"/>
            </a:xfrm>
            <a:prstGeom prst="rect">
              <a:avLst/>
            </a:prstGeom>
            <a:noFill/>
            <a:ln>
              <a:noFill/>
            </a:ln>
          </p:spPr>
        </p:pic>
        <p:pic>
          <p:nvPicPr>
            <p:cNvPr id="467" name="Google Shape;467;p18"/>
            <p:cNvPicPr preferRelativeResize="0"/>
            <p:nvPr/>
          </p:nvPicPr>
          <p:blipFill rotWithShape="1">
            <a:blip r:embed="rId5">
              <a:alphaModFix/>
            </a:blip>
            <a:srcRect r="57760"/>
            <a:stretch/>
          </p:blipFill>
          <p:spPr>
            <a:xfrm>
              <a:off x="10864131" y="2806202"/>
              <a:ext cx="1009093" cy="1514428"/>
            </a:xfrm>
            <a:prstGeom prst="rect">
              <a:avLst/>
            </a:prstGeom>
            <a:noFill/>
            <a:ln>
              <a:noFill/>
            </a:ln>
          </p:spPr>
        </p:pic>
        <p:pic>
          <p:nvPicPr>
            <p:cNvPr id="468" name="Google Shape;468;p18"/>
            <p:cNvPicPr preferRelativeResize="0"/>
            <p:nvPr/>
          </p:nvPicPr>
          <p:blipFill rotWithShape="1">
            <a:blip r:embed="rId6">
              <a:alphaModFix/>
            </a:blip>
            <a:srcRect/>
            <a:stretch/>
          </p:blipFill>
          <p:spPr>
            <a:xfrm>
              <a:off x="10864131" y="6069602"/>
              <a:ext cx="1009093" cy="1421258"/>
            </a:xfrm>
            <a:prstGeom prst="rect">
              <a:avLst/>
            </a:prstGeom>
            <a:noFill/>
            <a:ln>
              <a:noFill/>
            </a:ln>
          </p:spPr>
        </p:pic>
        <p:pic>
          <p:nvPicPr>
            <p:cNvPr id="471" name="Google Shape;471;p18"/>
            <p:cNvPicPr preferRelativeResize="0"/>
            <p:nvPr/>
          </p:nvPicPr>
          <p:blipFill rotWithShape="1">
            <a:blip r:embed="rId5">
              <a:alphaModFix/>
            </a:blip>
            <a:srcRect l="43867" r="9025"/>
            <a:stretch/>
          </p:blipFill>
          <p:spPr>
            <a:xfrm>
              <a:off x="10816092" y="4407874"/>
              <a:ext cx="1105169" cy="1487239"/>
            </a:xfrm>
            <a:prstGeom prst="rect">
              <a:avLst/>
            </a:prstGeom>
            <a:noFill/>
            <a:ln>
              <a:noFill/>
            </a:ln>
          </p:spPr>
        </p:pic>
        <p:sp>
          <p:nvSpPr>
            <p:cNvPr id="472" name="Google Shape;472;p18"/>
            <p:cNvSpPr txBox="1"/>
            <p:nvPr/>
          </p:nvSpPr>
          <p:spPr>
            <a:xfrm>
              <a:off x="3463077" y="4769385"/>
              <a:ext cx="1847731"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Git</a:t>
              </a:r>
              <a:endParaRPr sz="2200" b="0" i="0" u="none" strike="noStrike" cap="none" dirty="0">
                <a:solidFill>
                  <a:srgbClr val="3F3F3F"/>
                </a:solidFill>
                <a:latin typeface="Open Sans"/>
                <a:ea typeface="Open Sans"/>
                <a:cs typeface="Open Sans"/>
                <a:sym typeface="Open Sans"/>
              </a:endParaRPr>
            </a:p>
          </p:txBody>
        </p:sp>
        <p:sp>
          <p:nvSpPr>
            <p:cNvPr id="473" name="Google Shape;473;p18"/>
            <p:cNvSpPr txBox="1"/>
            <p:nvPr/>
          </p:nvSpPr>
          <p:spPr>
            <a:xfrm>
              <a:off x="3528844" y="6657352"/>
              <a:ext cx="1847731" cy="478232"/>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MySQL</a:t>
              </a:r>
              <a:endParaRPr sz="2200" b="0" i="0" u="none" strike="noStrike" cap="none" dirty="0">
                <a:solidFill>
                  <a:srgbClr val="3F3F3F"/>
                </a:solidFill>
                <a:latin typeface="Open Sans"/>
                <a:ea typeface="Open Sans"/>
                <a:cs typeface="Open Sans"/>
                <a:sym typeface="Open Sans"/>
              </a:endParaRPr>
            </a:p>
          </p:txBody>
        </p:sp>
        <p:sp>
          <p:nvSpPr>
            <p:cNvPr id="474" name="Google Shape;474;p18"/>
            <p:cNvSpPr txBox="1"/>
            <p:nvPr/>
          </p:nvSpPr>
          <p:spPr>
            <a:xfrm>
              <a:off x="8590791" y="3432708"/>
              <a:ext cx="1847731"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HTML</a:t>
              </a:r>
              <a:endParaRPr sz="2200" b="0" i="0" u="none" strike="noStrike" cap="none" dirty="0">
                <a:solidFill>
                  <a:srgbClr val="3F3F3F"/>
                </a:solidFill>
                <a:latin typeface="Open Sans"/>
                <a:ea typeface="Open Sans"/>
                <a:cs typeface="Open Sans"/>
                <a:sym typeface="Open Sans"/>
              </a:endParaRPr>
            </a:p>
          </p:txBody>
        </p:sp>
        <p:sp>
          <p:nvSpPr>
            <p:cNvPr id="475" name="Google Shape;475;p18"/>
            <p:cNvSpPr txBox="1"/>
            <p:nvPr/>
          </p:nvSpPr>
          <p:spPr>
            <a:xfrm>
              <a:off x="8455976" y="4766683"/>
              <a:ext cx="1847731"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CSS</a:t>
              </a:r>
              <a:endParaRPr sz="2200" b="0" i="0" u="none" strike="noStrike" cap="none" dirty="0">
                <a:solidFill>
                  <a:srgbClr val="3F3F3F"/>
                </a:solidFill>
                <a:latin typeface="Open Sans"/>
                <a:ea typeface="Open Sans"/>
                <a:cs typeface="Open Sans"/>
                <a:sym typeface="Open Sans"/>
              </a:endParaRPr>
            </a:p>
          </p:txBody>
        </p:sp>
        <p:sp>
          <p:nvSpPr>
            <p:cNvPr id="476" name="Google Shape;476;p18"/>
            <p:cNvSpPr txBox="1"/>
            <p:nvPr/>
          </p:nvSpPr>
          <p:spPr>
            <a:xfrm>
              <a:off x="8607351" y="6657352"/>
              <a:ext cx="2016808"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JavaScript</a:t>
              </a:r>
              <a:endParaRPr dirty="0"/>
            </a:p>
          </p:txBody>
        </p:sp>
        <p:sp>
          <p:nvSpPr>
            <p:cNvPr id="479" name="Google Shape;479;p18"/>
            <p:cNvSpPr txBox="1"/>
            <p:nvPr/>
          </p:nvSpPr>
          <p:spPr>
            <a:xfrm>
              <a:off x="3594021" y="3432708"/>
              <a:ext cx="1847731"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Agile</a:t>
              </a:r>
              <a:endParaRPr sz="2200" b="0" i="0" u="none" strike="noStrike" cap="none" dirty="0">
                <a:solidFill>
                  <a:srgbClr val="3F3F3F"/>
                </a:solidFill>
                <a:latin typeface="Open Sans"/>
                <a:ea typeface="Open Sans"/>
                <a:cs typeface="Open Sans"/>
                <a:sym typeface="Open Sans"/>
              </a:endParaRPr>
            </a:p>
          </p:txBody>
        </p:sp>
        <p:sp>
          <p:nvSpPr>
            <p:cNvPr id="480" name="Google Shape;480;p18" descr="Agile Software Vector Logo - Download Free SVG Icon | Worldvectorlogo"/>
            <p:cNvSpPr/>
            <p:nvPr/>
          </p:nvSpPr>
          <p:spPr>
            <a:xfrm>
              <a:off x="10498926" y="3971147"/>
              <a:ext cx="304800" cy="304800"/>
            </a:xfrm>
            <a:prstGeom prst="rect">
              <a:avLst/>
            </a:prstGeom>
            <a:noFill/>
            <a:ln>
              <a:noFill/>
            </a:ln>
          </p:spPr>
          <p:txBody>
            <a:bodyPr spcFirstLastPara="1" wrap="square" lIns="91425" tIns="45700" rIns="91425" bIns="45700" anchor="t" anchorCtr="0">
              <a:noAutofit/>
            </a:bodyPr>
            <a:lstStyle/>
            <a:p>
              <a:pPr marL="342900" marR="0" lvl="0" indent="-175260" algn="l" rtl="0">
                <a:lnSpc>
                  <a:spcPct val="100000"/>
                </a:lnSpc>
                <a:spcBef>
                  <a:spcPts val="0"/>
                </a:spcBef>
                <a:spcAft>
                  <a:spcPts val="0"/>
                </a:spcAft>
                <a:buClr>
                  <a:srgbClr val="000000"/>
                </a:buClr>
                <a:buSzPts val="2640"/>
                <a:buFont typeface="Arial"/>
                <a:buNone/>
              </a:pPr>
              <a:endParaRPr sz="2200" b="0" i="0" u="none" strike="noStrike" cap="none" dirty="0">
                <a:solidFill>
                  <a:srgbClr val="000000"/>
                </a:solidFill>
                <a:latin typeface="Open Sans"/>
                <a:ea typeface="Open Sans"/>
                <a:cs typeface="Open Sans"/>
                <a:sym typeface="Open Sans"/>
              </a:endParaRPr>
            </a:p>
          </p:txBody>
        </p:sp>
        <p:pic>
          <p:nvPicPr>
            <p:cNvPr id="481" name="Google Shape;481;p18"/>
            <p:cNvPicPr preferRelativeResize="0"/>
            <p:nvPr/>
          </p:nvPicPr>
          <p:blipFill rotWithShape="1">
            <a:blip r:embed="rId7">
              <a:alphaModFix/>
            </a:blip>
            <a:srcRect/>
            <a:stretch/>
          </p:blipFill>
          <p:spPr>
            <a:xfrm>
              <a:off x="5882486" y="3039354"/>
              <a:ext cx="1204686" cy="1204686"/>
            </a:xfrm>
            <a:prstGeom prst="rect">
              <a:avLst/>
            </a:prstGeom>
            <a:noFill/>
            <a:ln>
              <a:noFill/>
            </a:ln>
          </p:spPr>
        </p:pic>
      </p:grpSp>
      <p:pic>
        <p:nvPicPr>
          <p:cNvPr id="482" name="Google Shape;482;p18"/>
          <p:cNvPicPr preferRelativeResize="0"/>
          <p:nvPr/>
        </p:nvPicPr>
        <p:blipFill rotWithShape="1">
          <a:blip r:embed="rId8">
            <a:alphaModFix/>
          </a:blip>
          <a:srcRect t="6807" b="6798"/>
          <a:stretch/>
        </p:blipFill>
        <p:spPr>
          <a:xfrm>
            <a:off x="5626790" y="1069512"/>
            <a:ext cx="5023890" cy="9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dirty="0">
                <a:solidFill>
                  <a:srgbClr val="3F3F3F"/>
                </a:solidFill>
              </a:rPr>
              <a:t>User Stories for End User Web App Epic</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Authentication Story</a:t>
            </a:r>
            <a:endParaRPr dirty="0"/>
          </a:p>
        </p:txBody>
      </p:sp>
      <p:sp>
        <p:nvSpPr>
          <p:cNvPr id="860" name="Google Shape;860;p70"/>
          <p:cNvSpPr txBox="1">
            <a:spLocks noGrp="1"/>
          </p:cNvSpPr>
          <p:nvPr>
            <p:ph type="body" idx="1"/>
          </p:nvPr>
        </p:nvSpPr>
        <p:spPr>
          <a:xfrm>
            <a:off x="1897934" y="1604366"/>
            <a:ext cx="12451817" cy="1079470"/>
          </a:xfrm>
          <a:prstGeom prst="rect">
            <a:avLst/>
          </a:prstGeom>
          <a:noFill/>
          <a:ln>
            <a:noFill/>
          </a:ln>
        </p:spPr>
        <p:txBody>
          <a:bodyPr spcFirstLastPara="1" wrap="square" lIns="91425" tIns="0" rIns="91425" bIns="0" anchor="t" anchorCtr="0">
            <a:noAutofit/>
          </a:bodyPr>
          <a:lstStyle/>
          <a:p>
            <a:pPr marL="508000" lvl="0" indent="0" algn="ctr" rtl="0">
              <a:lnSpc>
                <a:spcPct val="115000"/>
              </a:lnSpc>
              <a:spcBef>
                <a:spcPts val="1000"/>
              </a:spcBef>
              <a:spcAft>
                <a:spcPts val="0"/>
              </a:spcAft>
              <a:buClr>
                <a:srgbClr val="3F3F3F"/>
              </a:buClr>
              <a:buSzPts val="2800"/>
              <a:buNone/>
            </a:pPr>
            <a:r>
              <a:rPr lang="en-US" dirty="0"/>
              <a:t>The end user should be able to login into the end-user app. Also, acquire access member features such as placing the order and checking order status.</a:t>
            </a:r>
            <a:endParaRPr dirty="0"/>
          </a:p>
        </p:txBody>
      </p:sp>
      <p:sp>
        <p:nvSpPr>
          <p:cNvPr id="861" name="Google Shape;861;p70"/>
          <p:cNvSpPr/>
          <p:nvPr/>
        </p:nvSpPr>
        <p:spPr>
          <a:xfrm>
            <a:off x="8498602" y="4034112"/>
            <a:ext cx="5548523" cy="2405647"/>
          </a:xfrm>
          <a:prstGeom prst="roundRect">
            <a:avLst>
              <a:gd name="adj" fmla="val 16667"/>
            </a:avLst>
          </a:prstGeom>
          <a:solidFill>
            <a:srgbClr val="F36B22"/>
          </a:solidFill>
          <a:ln>
            <a:noFill/>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chemeClr val="lt1"/>
                </a:solidFill>
                <a:latin typeface="Open Sans"/>
                <a:ea typeface="Open Sans"/>
                <a:cs typeface="Open Sans"/>
                <a:sym typeface="Open Sans"/>
              </a:rPr>
              <a:t> The end user should authenticate using email and password with an optional captcha verification. The register option should be made available for new users. </a:t>
            </a:r>
            <a:endParaRPr dirty="0"/>
          </a:p>
        </p:txBody>
      </p:sp>
      <p:grpSp>
        <p:nvGrpSpPr>
          <p:cNvPr id="862" name="Google Shape;862;p70"/>
          <p:cNvGrpSpPr/>
          <p:nvPr/>
        </p:nvGrpSpPr>
        <p:grpSpPr>
          <a:xfrm>
            <a:off x="2208875" y="3483268"/>
            <a:ext cx="4484672" cy="3507337"/>
            <a:chOff x="5984968" y="4148066"/>
            <a:chExt cx="5029458" cy="4007056"/>
          </a:xfrm>
        </p:grpSpPr>
        <p:pic>
          <p:nvPicPr>
            <p:cNvPr id="863" name="Google Shape;863;p70"/>
            <p:cNvPicPr preferRelativeResize="0"/>
            <p:nvPr/>
          </p:nvPicPr>
          <p:blipFill rotWithShape="1">
            <a:blip r:embed="rId3">
              <a:alphaModFix/>
            </a:blip>
            <a:srcRect/>
            <a:stretch/>
          </p:blipFill>
          <p:spPr>
            <a:xfrm>
              <a:off x="5984968" y="4148066"/>
              <a:ext cx="5029458" cy="4007056"/>
            </a:xfrm>
            <a:prstGeom prst="rect">
              <a:avLst/>
            </a:prstGeom>
            <a:noFill/>
            <a:ln w="9525" cap="flat" cmpd="sng">
              <a:solidFill>
                <a:schemeClr val="dk1"/>
              </a:solidFill>
              <a:prstDash val="solid"/>
              <a:round/>
              <a:headEnd type="none" w="sm" len="sm"/>
              <a:tailEnd type="none" w="sm" len="sm"/>
            </a:ln>
          </p:spPr>
        </p:pic>
        <p:sp>
          <p:nvSpPr>
            <p:cNvPr id="864" name="Google Shape;864;p70"/>
            <p:cNvSpPr/>
            <p:nvPr/>
          </p:nvSpPr>
          <p:spPr>
            <a:xfrm>
              <a:off x="8606402" y="7503027"/>
              <a:ext cx="1150765" cy="304800"/>
            </a:xfrm>
            <a:prstGeom prst="roundRect">
              <a:avLst>
                <a:gd name="adj" fmla="val 16667"/>
              </a:avLst>
            </a:prstGeom>
            <a:solidFill>
              <a:srgbClr val="E4B36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1400" b="0" i="0" u="none" strike="noStrike" cap="none" dirty="0">
                  <a:solidFill>
                    <a:schemeClr val="lt1"/>
                  </a:solidFill>
                  <a:latin typeface="Open Sans"/>
                  <a:ea typeface="Open Sans"/>
                  <a:cs typeface="Open Sans"/>
                  <a:sym typeface="Open Sans"/>
                </a:rPr>
                <a:t>Register</a:t>
              </a:r>
              <a:endParaRPr sz="1400" b="0" i="0" u="none" strike="noStrike" cap="none" dirty="0">
                <a:solidFill>
                  <a:schemeClr val="lt1"/>
                </a:solidFill>
                <a:latin typeface="Open Sans"/>
                <a:ea typeface="Open Sans"/>
                <a:cs typeface="Open Sans"/>
                <a:sym typeface="Open Sans"/>
              </a:endParaRPr>
            </a:p>
          </p:txBody>
        </p:sp>
        <p:sp>
          <p:nvSpPr>
            <p:cNvPr id="865" name="Google Shape;865;p70"/>
            <p:cNvSpPr/>
            <p:nvPr/>
          </p:nvSpPr>
          <p:spPr>
            <a:xfrm>
              <a:off x="8544980" y="7411804"/>
              <a:ext cx="1273608" cy="487246"/>
            </a:xfrm>
            <a:prstGeom prst="roundRect">
              <a:avLst>
                <a:gd name="adj" fmla="val 16667"/>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grpSp>
      <p:pic>
        <p:nvPicPr>
          <p:cNvPr id="866" name="Google Shape;866;p70"/>
          <p:cNvPicPr preferRelativeResize="0"/>
          <p:nvPr/>
        </p:nvPicPr>
        <p:blipFill rotWithShape="1">
          <a:blip r:embed="rId4">
            <a:alphaModFix/>
          </a:blip>
          <a:srcRect t="6807" b="6798"/>
          <a:stretch/>
        </p:blipFill>
        <p:spPr>
          <a:xfrm>
            <a:off x="5461520" y="889500"/>
            <a:ext cx="5332961" cy="9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7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Authentication Story</a:t>
            </a:r>
            <a:endParaRPr dirty="0"/>
          </a:p>
        </p:txBody>
      </p:sp>
      <p:sp>
        <p:nvSpPr>
          <p:cNvPr id="872" name="Google Shape;872;p71"/>
          <p:cNvSpPr txBox="1">
            <a:spLocks noGrp="1"/>
          </p:cNvSpPr>
          <p:nvPr>
            <p:ph type="body" idx="1"/>
          </p:nvPr>
        </p:nvSpPr>
        <p:spPr>
          <a:xfrm>
            <a:off x="1902091" y="1640197"/>
            <a:ext cx="12451817" cy="1241376"/>
          </a:xfrm>
          <a:prstGeom prst="rect">
            <a:avLst/>
          </a:prstGeom>
          <a:noFill/>
          <a:ln>
            <a:noFill/>
          </a:ln>
        </p:spPr>
        <p:txBody>
          <a:bodyPr spcFirstLastPara="1" wrap="square" lIns="91425" tIns="0" rIns="91425" bIns="0" anchor="t" anchorCtr="0">
            <a:noAutofit/>
          </a:bodyPr>
          <a:lstStyle/>
          <a:p>
            <a:pPr marL="508000" lvl="0" indent="0" algn="ctr" rtl="0">
              <a:lnSpc>
                <a:spcPct val="115000"/>
              </a:lnSpc>
              <a:spcBef>
                <a:spcPts val="1000"/>
              </a:spcBef>
              <a:spcAft>
                <a:spcPts val="0"/>
              </a:spcAft>
              <a:buClr>
                <a:srgbClr val="3F3F3F"/>
              </a:buClr>
              <a:buSzPts val="2800"/>
              <a:buNone/>
            </a:pPr>
            <a:r>
              <a:rPr lang="en-US" dirty="0">
                <a:solidFill>
                  <a:srgbClr val="3F3F3F"/>
                </a:solidFill>
              </a:rPr>
              <a:t>A web page with text fields for username and password with a login button to log in to the system should be available, along with another web page for new user registration.</a:t>
            </a:r>
            <a:endParaRPr dirty="0"/>
          </a:p>
        </p:txBody>
      </p:sp>
      <p:grpSp>
        <p:nvGrpSpPr>
          <p:cNvPr id="873" name="Google Shape;873;p71"/>
          <p:cNvGrpSpPr/>
          <p:nvPr/>
        </p:nvGrpSpPr>
        <p:grpSpPr>
          <a:xfrm>
            <a:off x="2361235" y="2986270"/>
            <a:ext cx="10940923" cy="2893668"/>
            <a:chOff x="1951601" y="2014394"/>
            <a:chExt cx="11315833" cy="3705985"/>
          </a:xfrm>
        </p:grpSpPr>
        <p:sp>
          <p:nvSpPr>
            <p:cNvPr id="874" name="Google Shape;874;p71"/>
            <p:cNvSpPr/>
            <p:nvPr/>
          </p:nvSpPr>
          <p:spPr>
            <a:xfrm>
              <a:off x="3048325" y="3556082"/>
              <a:ext cx="10219109" cy="2164297"/>
            </a:xfrm>
            <a:prstGeom prst="roundRect">
              <a:avLst>
                <a:gd name="adj" fmla="val 16667"/>
              </a:avLst>
            </a:prstGeom>
            <a:solidFill>
              <a:srgbClr val="24938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The username and password cannot be empty. Password must be of 6 characters minimum. </a:t>
              </a:r>
              <a:endParaRPr dirty="0"/>
            </a:p>
          </p:txBody>
        </p:sp>
        <p:pic>
          <p:nvPicPr>
            <p:cNvPr id="875" name="Google Shape;875;p71" descr="Idea idea bulb light bulb icon - Colourful Education"/>
            <p:cNvPicPr preferRelativeResize="0"/>
            <p:nvPr/>
          </p:nvPicPr>
          <p:blipFill rotWithShape="1">
            <a:blip r:embed="rId3">
              <a:alphaModFix/>
            </a:blip>
            <a:srcRect/>
            <a:stretch/>
          </p:blipFill>
          <p:spPr>
            <a:xfrm>
              <a:off x="1951601" y="2014394"/>
              <a:ext cx="2233203" cy="2705203"/>
            </a:xfrm>
            <a:prstGeom prst="rect">
              <a:avLst/>
            </a:prstGeom>
            <a:noFill/>
            <a:ln>
              <a:noFill/>
            </a:ln>
          </p:spPr>
        </p:pic>
      </p:grpSp>
      <p:pic>
        <p:nvPicPr>
          <p:cNvPr id="876" name="Google Shape;876;p71"/>
          <p:cNvPicPr preferRelativeResize="0"/>
          <p:nvPr/>
        </p:nvPicPr>
        <p:blipFill rotWithShape="1">
          <a:blip r:embed="rId4">
            <a:alphaModFix/>
          </a:blip>
          <a:srcRect t="6807" b="6798"/>
          <a:stretch/>
        </p:blipFill>
        <p:spPr>
          <a:xfrm>
            <a:off x="5461520" y="889500"/>
            <a:ext cx="5332961" cy="9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Profile Story</a:t>
            </a:r>
            <a:endParaRPr dirty="0"/>
          </a:p>
        </p:txBody>
      </p:sp>
      <p:sp>
        <p:nvSpPr>
          <p:cNvPr id="882" name="Google Shape;882;p72"/>
          <p:cNvSpPr txBox="1">
            <a:spLocks noGrp="1"/>
          </p:cNvSpPr>
          <p:nvPr>
            <p:ph type="body" idx="1"/>
          </p:nvPr>
        </p:nvSpPr>
        <p:spPr>
          <a:xfrm>
            <a:off x="1902091" y="1637513"/>
            <a:ext cx="12451817" cy="892723"/>
          </a:xfrm>
          <a:prstGeom prst="rect">
            <a:avLst/>
          </a:prstGeom>
          <a:noFill/>
          <a:ln>
            <a:noFill/>
          </a:ln>
        </p:spPr>
        <p:txBody>
          <a:bodyPr spcFirstLastPara="1" wrap="square" lIns="91425" tIns="0" rIns="91425" bIns="0" anchor="t" anchorCtr="0">
            <a:noAutofit/>
          </a:bodyPr>
          <a:lstStyle/>
          <a:p>
            <a:pPr marL="508000" lvl="0" indent="0" algn="ctr" rtl="0">
              <a:lnSpc>
                <a:spcPct val="115000"/>
              </a:lnSpc>
              <a:spcBef>
                <a:spcPts val="1000"/>
              </a:spcBef>
              <a:spcAft>
                <a:spcPts val="0"/>
              </a:spcAft>
              <a:buClr>
                <a:srgbClr val="3F3F3F"/>
              </a:buClr>
              <a:buSzPts val="2800"/>
              <a:buNone/>
            </a:pPr>
            <a:r>
              <a:rPr lang="en-US" dirty="0"/>
              <a:t>End user should update basic information such as name, email, and delivery address. </a:t>
            </a:r>
            <a:endParaRPr dirty="0"/>
          </a:p>
        </p:txBody>
      </p:sp>
      <p:grpSp>
        <p:nvGrpSpPr>
          <p:cNvPr id="883" name="Google Shape;883;p72"/>
          <p:cNvGrpSpPr/>
          <p:nvPr/>
        </p:nvGrpSpPr>
        <p:grpSpPr>
          <a:xfrm>
            <a:off x="3416049" y="2821739"/>
            <a:ext cx="3980638" cy="4035287"/>
            <a:chOff x="3462730" y="1884404"/>
            <a:chExt cx="2518346" cy="2520555"/>
          </a:xfrm>
        </p:grpSpPr>
        <p:grpSp>
          <p:nvGrpSpPr>
            <p:cNvPr id="884" name="Google Shape;884;p72"/>
            <p:cNvGrpSpPr/>
            <p:nvPr/>
          </p:nvGrpSpPr>
          <p:grpSpPr>
            <a:xfrm>
              <a:off x="3462730" y="1884404"/>
              <a:ext cx="2518346" cy="2520555"/>
              <a:chOff x="2760729" y="1384341"/>
              <a:chExt cx="1554480" cy="1555842"/>
            </a:xfrm>
          </p:grpSpPr>
          <p:grpSp>
            <p:nvGrpSpPr>
              <p:cNvPr id="885" name="Google Shape;885;p72"/>
              <p:cNvGrpSpPr/>
              <p:nvPr/>
            </p:nvGrpSpPr>
            <p:grpSpPr>
              <a:xfrm>
                <a:off x="2914544" y="1538156"/>
                <a:ext cx="1246851" cy="1248213"/>
                <a:chOff x="1201738" y="1663700"/>
                <a:chExt cx="1454150" cy="1455738"/>
              </a:xfrm>
            </p:grpSpPr>
            <p:sp>
              <p:nvSpPr>
                <p:cNvPr id="886" name="Google Shape;886;p72"/>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87" name="Google Shape;887;p72"/>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88" name="Google Shape;888;p72"/>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89" name="Google Shape;889;p72"/>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nvGrpSpPr>
              <p:cNvPr id="890" name="Google Shape;890;p72"/>
              <p:cNvGrpSpPr/>
              <p:nvPr/>
            </p:nvGrpSpPr>
            <p:grpSpPr>
              <a:xfrm>
                <a:off x="2760729" y="1384341"/>
                <a:ext cx="1554480" cy="1555842"/>
                <a:chOff x="1022350" y="1484312"/>
                <a:chExt cx="1812925" cy="1814513"/>
              </a:xfrm>
            </p:grpSpPr>
            <p:sp>
              <p:nvSpPr>
                <p:cNvPr id="891" name="Google Shape;891;p72"/>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92" name="Google Shape;892;p72"/>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93" name="Google Shape;893;p72"/>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894" name="Google Shape;894;p72"/>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sp>
          <p:nvSpPr>
            <p:cNvPr id="895" name="Google Shape;895;p72"/>
            <p:cNvSpPr txBox="1"/>
            <p:nvPr/>
          </p:nvSpPr>
          <p:spPr>
            <a:xfrm>
              <a:off x="3837084" y="2687672"/>
              <a:ext cx="1733315" cy="1007209"/>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 web page should have the option for the user to edit details. </a:t>
              </a:r>
              <a:endParaRPr dirty="0"/>
            </a:p>
          </p:txBody>
        </p:sp>
      </p:grpSp>
      <p:grpSp>
        <p:nvGrpSpPr>
          <p:cNvPr id="896" name="Google Shape;896;p72"/>
          <p:cNvGrpSpPr/>
          <p:nvPr/>
        </p:nvGrpSpPr>
        <p:grpSpPr>
          <a:xfrm>
            <a:off x="8668222" y="2821739"/>
            <a:ext cx="3980638" cy="4035287"/>
            <a:chOff x="3462730" y="1884404"/>
            <a:chExt cx="2518346" cy="2520555"/>
          </a:xfrm>
        </p:grpSpPr>
        <p:grpSp>
          <p:nvGrpSpPr>
            <p:cNvPr id="897" name="Google Shape;897;p72"/>
            <p:cNvGrpSpPr/>
            <p:nvPr/>
          </p:nvGrpSpPr>
          <p:grpSpPr>
            <a:xfrm>
              <a:off x="3462730" y="1884404"/>
              <a:ext cx="2518346" cy="2520555"/>
              <a:chOff x="2760729" y="1384341"/>
              <a:chExt cx="1554480" cy="1555842"/>
            </a:xfrm>
          </p:grpSpPr>
          <p:grpSp>
            <p:nvGrpSpPr>
              <p:cNvPr id="898" name="Google Shape;898;p72"/>
              <p:cNvGrpSpPr/>
              <p:nvPr/>
            </p:nvGrpSpPr>
            <p:grpSpPr>
              <a:xfrm>
                <a:off x="2914544" y="1538156"/>
                <a:ext cx="1246851" cy="1248213"/>
                <a:chOff x="1201738" y="1663700"/>
                <a:chExt cx="1454150" cy="1455738"/>
              </a:xfrm>
            </p:grpSpPr>
            <p:sp>
              <p:nvSpPr>
                <p:cNvPr id="899" name="Google Shape;899;p72"/>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0" name="Google Shape;900;p72"/>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1" name="Google Shape;901;p72"/>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2" name="Google Shape;902;p72"/>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nvGrpSpPr>
              <p:cNvPr id="903" name="Google Shape;903;p72"/>
              <p:cNvGrpSpPr/>
              <p:nvPr/>
            </p:nvGrpSpPr>
            <p:grpSpPr>
              <a:xfrm>
                <a:off x="2760729" y="1384341"/>
                <a:ext cx="1554480" cy="1555842"/>
                <a:chOff x="1022350" y="1484312"/>
                <a:chExt cx="1812925" cy="1814513"/>
              </a:xfrm>
            </p:grpSpPr>
            <p:sp>
              <p:nvSpPr>
                <p:cNvPr id="904" name="Google Shape;904;p72"/>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5" name="Google Shape;905;p72"/>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6" name="Google Shape;906;p72"/>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907" name="Google Shape;907;p72"/>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sp>
          <p:nvSpPr>
            <p:cNvPr id="908" name="Google Shape;908;p72"/>
            <p:cNvSpPr txBox="1"/>
            <p:nvPr/>
          </p:nvSpPr>
          <p:spPr>
            <a:xfrm>
              <a:off x="4022371" y="2687672"/>
              <a:ext cx="1543663" cy="76614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All the fields should be mandatory to fill. </a:t>
              </a:r>
              <a:endParaRPr dirty="0"/>
            </a:p>
          </p:txBody>
        </p:sp>
      </p:grpSp>
      <p:pic>
        <p:nvPicPr>
          <p:cNvPr id="909" name="Google Shape;909;p72"/>
          <p:cNvPicPr preferRelativeResize="0"/>
          <p:nvPr/>
        </p:nvPicPr>
        <p:blipFill rotWithShape="1">
          <a:blip r:embed="rId3">
            <a:alphaModFix/>
          </a:blip>
          <a:srcRect t="6807" b="6798"/>
          <a:stretch/>
        </p:blipFill>
        <p:spPr>
          <a:xfrm>
            <a:off x="6440844" y="889500"/>
            <a:ext cx="3374312" cy="9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Product Story</a:t>
            </a:r>
            <a:endParaRPr dirty="0"/>
          </a:p>
        </p:txBody>
      </p:sp>
      <p:pic>
        <p:nvPicPr>
          <p:cNvPr id="915" name="Google Shape;915;p73"/>
          <p:cNvPicPr preferRelativeResize="0"/>
          <p:nvPr/>
        </p:nvPicPr>
        <p:blipFill rotWithShape="1">
          <a:blip r:embed="rId3">
            <a:alphaModFix/>
          </a:blip>
          <a:srcRect l="18437" t="21943" r="9489" b="35002"/>
          <a:stretch/>
        </p:blipFill>
        <p:spPr>
          <a:xfrm>
            <a:off x="2269919" y="3054664"/>
            <a:ext cx="11716161" cy="3936770"/>
          </a:xfrm>
          <a:prstGeom prst="rect">
            <a:avLst/>
          </a:prstGeom>
          <a:noFill/>
          <a:ln w="9525" cap="flat" cmpd="sng">
            <a:solidFill>
              <a:schemeClr val="dk1"/>
            </a:solidFill>
            <a:prstDash val="solid"/>
            <a:round/>
            <a:headEnd type="none" w="sm" len="sm"/>
            <a:tailEnd type="none" w="sm" len="sm"/>
          </a:ln>
        </p:spPr>
      </p:pic>
      <p:sp>
        <p:nvSpPr>
          <p:cNvPr id="916" name="Google Shape;916;p73"/>
          <p:cNvSpPr txBox="1"/>
          <p:nvPr/>
        </p:nvSpPr>
        <p:spPr>
          <a:xfrm>
            <a:off x="2155392" y="1629303"/>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end user should view details of the product such as its image, material, user’s review. </a:t>
            </a:r>
            <a:endParaRPr dirty="0"/>
          </a:p>
        </p:txBody>
      </p:sp>
      <p:pic>
        <p:nvPicPr>
          <p:cNvPr id="917" name="Google Shape;917;p73"/>
          <p:cNvPicPr preferRelativeResize="0"/>
          <p:nvPr/>
        </p:nvPicPr>
        <p:blipFill rotWithShape="1">
          <a:blip r:embed="rId4">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latin typeface="Open Sans"/>
                <a:ea typeface="Open Sans"/>
                <a:cs typeface="Open Sans"/>
                <a:sym typeface="Open Sans"/>
              </a:rPr>
              <a:t>Product Story</a:t>
            </a:r>
            <a:endParaRPr dirty="0"/>
          </a:p>
        </p:txBody>
      </p:sp>
      <p:sp>
        <p:nvSpPr>
          <p:cNvPr id="923" name="Google Shape;923;p74"/>
          <p:cNvSpPr txBox="1"/>
          <p:nvPr/>
        </p:nvSpPr>
        <p:spPr>
          <a:xfrm>
            <a:off x="2155392" y="1629303"/>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A web page should have two sections. </a:t>
            </a:r>
            <a:endParaRPr dirty="0"/>
          </a:p>
        </p:txBody>
      </p:sp>
      <p:grpSp>
        <p:nvGrpSpPr>
          <p:cNvPr id="924" name="Google Shape;924;p74"/>
          <p:cNvGrpSpPr/>
          <p:nvPr/>
        </p:nvGrpSpPr>
        <p:grpSpPr>
          <a:xfrm>
            <a:off x="3316298" y="2941999"/>
            <a:ext cx="9881151" cy="3806797"/>
            <a:chOff x="4710540" y="4259971"/>
            <a:chExt cx="9881151" cy="3806797"/>
          </a:xfrm>
        </p:grpSpPr>
        <p:sp>
          <p:nvSpPr>
            <p:cNvPr id="925" name="Google Shape;925;p74"/>
            <p:cNvSpPr/>
            <p:nvPr/>
          </p:nvSpPr>
          <p:spPr>
            <a:xfrm>
              <a:off x="4710540" y="4259971"/>
              <a:ext cx="9745689" cy="380679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nvGrpSpPr>
            <p:cNvPr id="926" name="Google Shape;926;p74"/>
            <p:cNvGrpSpPr/>
            <p:nvPr/>
          </p:nvGrpSpPr>
          <p:grpSpPr>
            <a:xfrm>
              <a:off x="5100285" y="4611309"/>
              <a:ext cx="9233659" cy="834151"/>
              <a:chOff x="669169" y="222068"/>
              <a:chExt cx="14638795" cy="1251225"/>
            </a:xfrm>
          </p:grpSpPr>
          <p:sp>
            <p:nvSpPr>
              <p:cNvPr id="927" name="Google Shape;927;p74"/>
              <p:cNvSpPr txBox="1"/>
              <p:nvPr/>
            </p:nvSpPr>
            <p:spPr>
              <a:xfrm>
                <a:off x="2056829" y="301642"/>
                <a:ext cx="13251135" cy="800426"/>
              </a:xfrm>
              <a:prstGeom prst="rect">
                <a:avLst/>
              </a:prstGeom>
              <a:noFill/>
              <a:ln>
                <a:noFill/>
              </a:ln>
            </p:spPr>
            <p:txBody>
              <a:bodyPr spcFirstLastPara="1" wrap="square" lIns="146275" tIns="73125" rIns="146275" bIns="73125"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first section should show product images and video. </a:t>
                </a:r>
                <a:endParaRPr dirty="0"/>
              </a:p>
            </p:txBody>
          </p:sp>
          <p:grpSp>
            <p:nvGrpSpPr>
              <p:cNvPr id="928" name="Google Shape;928;p74"/>
              <p:cNvGrpSpPr/>
              <p:nvPr/>
            </p:nvGrpSpPr>
            <p:grpSpPr>
              <a:xfrm>
                <a:off x="669169" y="222068"/>
                <a:ext cx="1251225" cy="1251225"/>
                <a:chOff x="480336" y="-1242009"/>
                <a:chExt cx="1850720" cy="1850720"/>
              </a:xfrm>
            </p:grpSpPr>
            <p:sp>
              <p:nvSpPr>
                <p:cNvPr id="929" name="Google Shape;929;p74"/>
                <p:cNvSpPr/>
                <p:nvPr/>
              </p:nvSpPr>
              <p:spPr>
                <a:xfrm>
                  <a:off x="480336" y="-1242009"/>
                  <a:ext cx="1850720" cy="1850720"/>
                </a:xfrm>
                <a:prstGeom prst="teardrop">
                  <a:avLst>
                    <a:gd name="adj" fmla="val 100000"/>
                  </a:avLst>
                </a:prstGeom>
                <a:solidFill>
                  <a:srgbClr val="24938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930" name="Google Shape;930;p74"/>
                <p:cNvSpPr/>
                <p:nvPr/>
              </p:nvSpPr>
              <p:spPr>
                <a:xfrm>
                  <a:off x="893343" y="-950380"/>
                  <a:ext cx="1052217" cy="1107016"/>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nvGrpSpPr>
            <p:cNvPr id="931" name="Google Shape;931;p74"/>
            <p:cNvGrpSpPr/>
            <p:nvPr/>
          </p:nvGrpSpPr>
          <p:grpSpPr>
            <a:xfrm>
              <a:off x="5100285" y="5602363"/>
              <a:ext cx="9491406" cy="967964"/>
              <a:chOff x="669169" y="51166"/>
              <a:chExt cx="14237110" cy="1451944"/>
            </a:xfrm>
          </p:grpSpPr>
          <p:sp>
            <p:nvSpPr>
              <p:cNvPr id="932" name="Google Shape;932;p74"/>
              <p:cNvSpPr txBox="1"/>
              <p:nvPr/>
            </p:nvSpPr>
            <p:spPr>
              <a:xfrm>
                <a:off x="1906360" y="51166"/>
                <a:ext cx="12999919" cy="1379332"/>
              </a:xfrm>
              <a:prstGeom prst="rect">
                <a:avLst/>
              </a:prstGeom>
              <a:noFill/>
              <a:ln>
                <a:noFill/>
              </a:ln>
            </p:spPr>
            <p:txBody>
              <a:bodyPr spcFirstLastPara="1" wrap="square" lIns="146275" tIns="73125" rIns="146275" bIns="73125"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second section should show product pricing, material description. </a:t>
                </a:r>
                <a:endParaRPr dirty="0"/>
              </a:p>
            </p:txBody>
          </p:sp>
          <p:grpSp>
            <p:nvGrpSpPr>
              <p:cNvPr id="933" name="Google Shape;933;p74"/>
              <p:cNvGrpSpPr/>
              <p:nvPr/>
            </p:nvGrpSpPr>
            <p:grpSpPr>
              <a:xfrm>
                <a:off x="669169" y="251885"/>
                <a:ext cx="1251225" cy="1251225"/>
                <a:chOff x="480336" y="-1197906"/>
                <a:chExt cx="1850720" cy="1850720"/>
              </a:xfrm>
            </p:grpSpPr>
            <p:sp>
              <p:nvSpPr>
                <p:cNvPr id="934" name="Google Shape;934;p74"/>
                <p:cNvSpPr/>
                <p:nvPr/>
              </p:nvSpPr>
              <p:spPr>
                <a:xfrm>
                  <a:off x="480336" y="-1197906"/>
                  <a:ext cx="1850720" cy="1850720"/>
                </a:xfrm>
                <a:prstGeom prst="teardrop">
                  <a:avLst>
                    <a:gd name="adj" fmla="val 100000"/>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935" name="Google Shape;935;p74"/>
                <p:cNvSpPr/>
                <p:nvPr/>
              </p:nvSpPr>
              <p:spPr>
                <a:xfrm>
                  <a:off x="893343" y="-906277"/>
                  <a:ext cx="1052218" cy="1107016"/>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nvGrpSpPr>
            <p:cNvPr id="936" name="Google Shape;936;p74"/>
            <p:cNvGrpSpPr/>
            <p:nvPr/>
          </p:nvGrpSpPr>
          <p:grpSpPr>
            <a:xfrm>
              <a:off x="5100285" y="6836201"/>
              <a:ext cx="9154233" cy="931237"/>
              <a:chOff x="669169" y="225523"/>
              <a:chExt cx="13731352" cy="1396855"/>
            </a:xfrm>
          </p:grpSpPr>
          <p:sp>
            <p:nvSpPr>
              <p:cNvPr id="937" name="Google Shape;937;p74"/>
              <p:cNvSpPr txBox="1"/>
              <p:nvPr/>
            </p:nvSpPr>
            <p:spPr>
              <a:xfrm>
                <a:off x="1862964" y="225523"/>
                <a:ext cx="12537557" cy="1379335"/>
              </a:xfrm>
              <a:prstGeom prst="rect">
                <a:avLst/>
              </a:prstGeom>
              <a:noFill/>
              <a:ln>
                <a:noFill/>
              </a:ln>
            </p:spPr>
            <p:txBody>
              <a:bodyPr spcFirstLastPara="1" wrap="square" lIns="146275" tIns="73125" rIns="146275" bIns="73125" anchor="t" anchorCtr="0">
                <a:spAutoFit/>
              </a:bodyPr>
              <a:lstStyle/>
              <a:p>
                <a:pPr marL="50800" marR="0" lvl="0" indent="0" algn="l"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User reviews should be under both sections, with the latest ones on the top of the list. </a:t>
                </a:r>
                <a:endParaRPr dirty="0"/>
              </a:p>
            </p:txBody>
          </p:sp>
          <p:grpSp>
            <p:nvGrpSpPr>
              <p:cNvPr id="938" name="Google Shape;938;p74"/>
              <p:cNvGrpSpPr/>
              <p:nvPr/>
            </p:nvGrpSpPr>
            <p:grpSpPr>
              <a:xfrm>
                <a:off x="669169" y="371153"/>
                <a:ext cx="1251225" cy="1251225"/>
                <a:chOff x="480336" y="-1021494"/>
                <a:chExt cx="1850720" cy="1850720"/>
              </a:xfrm>
            </p:grpSpPr>
            <p:sp>
              <p:nvSpPr>
                <p:cNvPr id="939" name="Google Shape;939;p74"/>
                <p:cNvSpPr/>
                <p:nvPr/>
              </p:nvSpPr>
              <p:spPr>
                <a:xfrm>
                  <a:off x="480336" y="-1021494"/>
                  <a:ext cx="1850720" cy="1850720"/>
                </a:xfrm>
                <a:prstGeom prst="teardrop">
                  <a:avLst>
                    <a:gd name="adj" fmla="val 100000"/>
                  </a:avLst>
                </a:prstGeom>
                <a:solidFill>
                  <a:srgbClr val="EFB91B"/>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940" name="Google Shape;940;p74"/>
                <p:cNvSpPr/>
                <p:nvPr/>
              </p:nvSpPr>
              <p:spPr>
                <a:xfrm>
                  <a:off x="893343" y="-773968"/>
                  <a:ext cx="1052218" cy="1107016"/>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pic>
        <p:nvPicPr>
          <p:cNvPr id="941" name="Google Shape;941;p74"/>
          <p:cNvPicPr preferRelativeResize="0"/>
          <p:nvPr/>
        </p:nvPicPr>
        <p:blipFill rotWithShape="1">
          <a:blip r:embed="rId3">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Product Story</a:t>
            </a:r>
            <a:endParaRPr dirty="0"/>
          </a:p>
        </p:txBody>
      </p:sp>
      <p:pic>
        <p:nvPicPr>
          <p:cNvPr id="947" name="Google Shape;947;p75"/>
          <p:cNvPicPr preferRelativeResize="0"/>
          <p:nvPr/>
        </p:nvPicPr>
        <p:blipFill rotWithShape="1">
          <a:blip r:embed="rId3">
            <a:alphaModFix/>
          </a:blip>
          <a:srcRect l="-6150" t="15266" r="10211" b="7471"/>
          <a:stretch/>
        </p:blipFill>
        <p:spPr>
          <a:xfrm>
            <a:off x="2822502" y="2216271"/>
            <a:ext cx="9118714" cy="4130875"/>
          </a:xfrm>
          <a:prstGeom prst="rect">
            <a:avLst/>
          </a:prstGeom>
          <a:noFill/>
          <a:ln w="9525" cap="flat" cmpd="sng">
            <a:solidFill>
              <a:schemeClr val="dk1"/>
            </a:solidFill>
            <a:prstDash val="solid"/>
            <a:round/>
            <a:headEnd type="none" w="sm" len="sm"/>
            <a:tailEnd type="none" w="sm" len="sm"/>
          </a:ln>
        </p:spPr>
      </p:pic>
      <p:sp>
        <p:nvSpPr>
          <p:cNvPr id="948" name="Google Shape;948;p75"/>
          <p:cNvSpPr/>
          <p:nvPr/>
        </p:nvSpPr>
        <p:spPr>
          <a:xfrm>
            <a:off x="3781752" y="2403311"/>
            <a:ext cx="3379455" cy="3754420"/>
          </a:xfrm>
          <a:prstGeom prst="roundRect">
            <a:avLst>
              <a:gd name="adj" fmla="val 382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cxnSp>
        <p:nvCxnSpPr>
          <p:cNvPr id="949" name="Google Shape;949;p75"/>
          <p:cNvCxnSpPr/>
          <p:nvPr/>
        </p:nvCxnSpPr>
        <p:spPr>
          <a:xfrm rot="10800000">
            <a:off x="4291038" y="6157731"/>
            <a:ext cx="0" cy="599312"/>
          </a:xfrm>
          <a:prstGeom prst="straightConnector1">
            <a:avLst/>
          </a:prstGeom>
          <a:noFill/>
          <a:ln w="19050" cap="flat" cmpd="sng">
            <a:solidFill>
              <a:srgbClr val="3F3F3F"/>
            </a:solidFill>
            <a:prstDash val="solid"/>
            <a:round/>
            <a:headEnd type="none" w="sm" len="sm"/>
            <a:tailEnd type="triangle" w="med" len="med"/>
          </a:ln>
        </p:spPr>
      </p:cxnSp>
      <p:sp>
        <p:nvSpPr>
          <p:cNvPr id="950" name="Google Shape;950;p75"/>
          <p:cNvSpPr/>
          <p:nvPr/>
        </p:nvSpPr>
        <p:spPr>
          <a:xfrm>
            <a:off x="2884714" y="6721229"/>
            <a:ext cx="2812648" cy="987510"/>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Product image and video section </a:t>
            </a:r>
            <a:endParaRPr sz="2200" b="0" i="0" u="none" strike="noStrike" cap="none" dirty="0">
              <a:solidFill>
                <a:schemeClr val="lt1"/>
              </a:solidFill>
              <a:latin typeface="Open Sans"/>
              <a:ea typeface="Open Sans"/>
              <a:cs typeface="Open Sans"/>
              <a:sym typeface="Open Sans"/>
            </a:endParaRPr>
          </a:p>
        </p:txBody>
      </p:sp>
      <p:sp>
        <p:nvSpPr>
          <p:cNvPr id="951" name="Google Shape;951;p75"/>
          <p:cNvSpPr/>
          <p:nvPr/>
        </p:nvSpPr>
        <p:spPr>
          <a:xfrm>
            <a:off x="7242229" y="2403311"/>
            <a:ext cx="4698981" cy="3943835"/>
          </a:xfrm>
          <a:prstGeom prst="roundRect">
            <a:avLst>
              <a:gd name="adj" fmla="val 382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cxnSp>
        <p:nvCxnSpPr>
          <p:cNvPr id="952" name="Google Shape;952;p75"/>
          <p:cNvCxnSpPr/>
          <p:nvPr/>
        </p:nvCxnSpPr>
        <p:spPr>
          <a:xfrm>
            <a:off x="12234261" y="5163231"/>
            <a:ext cx="0" cy="599312"/>
          </a:xfrm>
          <a:prstGeom prst="straightConnector1">
            <a:avLst/>
          </a:prstGeom>
          <a:noFill/>
          <a:ln w="19050" cap="flat" cmpd="sng">
            <a:solidFill>
              <a:srgbClr val="3F3F3F"/>
            </a:solidFill>
            <a:prstDash val="solid"/>
            <a:round/>
            <a:headEnd type="none" w="sm" len="sm"/>
            <a:tailEnd type="triangle" w="med" len="med"/>
          </a:ln>
        </p:spPr>
      </p:cxnSp>
      <p:sp>
        <p:nvSpPr>
          <p:cNvPr id="953" name="Google Shape;953;p75"/>
          <p:cNvSpPr/>
          <p:nvPr/>
        </p:nvSpPr>
        <p:spPr>
          <a:xfrm>
            <a:off x="12533917" y="4969131"/>
            <a:ext cx="1919341" cy="987510"/>
          </a:xfrm>
          <a:prstGeom prst="roundRect">
            <a:avLst>
              <a:gd name="adj" fmla="val 16667"/>
            </a:avLst>
          </a:prstGeom>
          <a:solidFill>
            <a:schemeClr val="accent6"/>
          </a:solidFill>
          <a:ln w="12700" cap="flat" cmpd="sng">
            <a:solidFill>
              <a:srgbClr val="2493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Product description </a:t>
            </a:r>
            <a:endParaRPr sz="2200" b="0" i="0" u="none" strike="noStrike" cap="none" dirty="0">
              <a:solidFill>
                <a:schemeClr val="lt1"/>
              </a:solidFill>
              <a:latin typeface="Open Sans"/>
              <a:ea typeface="Open Sans"/>
              <a:cs typeface="Open Sans"/>
              <a:sym typeface="Open Sans"/>
            </a:endParaRPr>
          </a:p>
        </p:txBody>
      </p:sp>
      <p:pic>
        <p:nvPicPr>
          <p:cNvPr id="954" name="Google Shape;954;p75"/>
          <p:cNvPicPr preferRelativeResize="0"/>
          <p:nvPr/>
        </p:nvPicPr>
        <p:blipFill rotWithShape="1">
          <a:blip r:embed="rId4">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7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Product Story</a:t>
            </a:r>
            <a:endParaRPr dirty="0"/>
          </a:p>
        </p:txBody>
      </p:sp>
      <p:pic>
        <p:nvPicPr>
          <p:cNvPr id="960" name="Google Shape;960;p76"/>
          <p:cNvPicPr preferRelativeResize="0"/>
          <p:nvPr/>
        </p:nvPicPr>
        <p:blipFill rotWithShape="1">
          <a:blip r:embed="rId3">
            <a:alphaModFix/>
          </a:blip>
          <a:srcRect l="-6150" t="15264" r="10211" b="5501"/>
          <a:stretch/>
        </p:blipFill>
        <p:spPr>
          <a:xfrm>
            <a:off x="3785545" y="2984569"/>
            <a:ext cx="8684787" cy="4034619"/>
          </a:xfrm>
          <a:prstGeom prst="rect">
            <a:avLst/>
          </a:prstGeom>
          <a:noFill/>
          <a:ln w="9525" cap="flat" cmpd="sng">
            <a:solidFill>
              <a:schemeClr val="dk1"/>
            </a:solidFill>
            <a:prstDash val="solid"/>
            <a:round/>
            <a:headEnd type="none" w="sm" len="sm"/>
            <a:tailEnd type="none" w="sm" len="sm"/>
          </a:ln>
        </p:spPr>
      </p:pic>
      <p:sp>
        <p:nvSpPr>
          <p:cNvPr id="961" name="Google Shape;961;p76"/>
          <p:cNvSpPr txBox="1"/>
          <p:nvPr/>
        </p:nvSpPr>
        <p:spPr>
          <a:xfrm>
            <a:off x="1977919" y="1625954"/>
            <a:ext cx="12309908"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Before placing the order, the availability of the product in the inventory should be validated. </a:t>
            </a:r>
            <a:endParaRPr dirty="0"/>
          </a:p>
        </p:txBody>
      </p:sp>
      <p:sp>
        <p:nvSpPr>
          <p:cNvPr id="962" name="Google Shape;962;p76"/>
          <p:cNvSpPr/>
          <p:nvPr/>
        </p:nvSpPr>
        <p:spPr>
          <a:xfrm>
            <a:off x="8127938" y="5213639"/>
            <a:ext cx="2395960" cy="1006997"/>
          </a:xfrm>
          <a:prstGeom prst="roundRect">
            <a:avLst>
              <a:gd name="adj" fmla="val 382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963" name="Google Shape;963;p76"/>
          <p:cNvPicPr preferRelativeResize="0"/>
          <p:nvPr/>
        </p:nvPicPr>
        <p:blipFill rotWithShape="1">
          <a:blip r:embed="rId4">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7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Wishlist Story</a:t>
            </a:r>
            <a:endParaRPr dirty="0"/>
          </a:p>
        </p:txBody>
      </p:sp>
      <p:pic>
        <p:nvPicPr>
          <p:cNvPr id="969" name="Google Shape;969;p77"/>
          <p:cNvPicPr preferRelativeResize="0"/>
          <p:nvPr/>
        </p:nvPicPr>
        <p:blipFill rotWithShape="1">
          <a:blip r:embed="rId3">
            <a:alphaModFix/>
          </a:blip>
          <a:srcRect l="-6150" t="15264" r="10211" b="3973"/>
          <a:stretch/>
        </p:blipFill>
        <p:spPr>
          <a:xfrm>
            <a:off x="4438811" y="3225326"/>
            <a:ext cx="7378377" cy="3493829"/>
          </a:xfrm>
          <a:prstGeom prst="rect">
            <a:avLst/>
          </a:prstGeom>
          <a:noFill/>
          <a:ln w="9525" cap="flat" cmpd="sng">
            <a:solidFill>
              <a:schemeClr val="dk1"/>
            </a:solidFill>
            <a:prstDash val="solid"/>
            <a:round/>
            <a:headEnd type="none" w="sm" len="sm"/>
            <a:tailEnd type="none" w="sm" len="sm"/>
          </a:ln>
        </p:spPr>
      </p:pic>
      <p:sp>
        <p:nvSpPr>
          <p:cNvPr id="970" name="Google Shape;970;p77"/>
          <p:cNvSpPr/>
          <p:nvPr/>
        </p:nvSpPr>
        <p:spPr>
          <a:xfrm>
            <a:off x="7534583" y="3461262"/>
            <a:ext cx="405686" cy="41839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sp>
        <p:nvSpPr>
          <p:cNvPr id="971" name="Google Shape;971;p77"/>
          <p:cNvSpPr txBox="1"/>
          <p:nvPr/>
        </p:nvSpPr>
        <p:spPr>
          <a:xfrm>
            <a:off x="1977919" y="1644242"/>
            <a:ext cx="12309908"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end user should be able to add products to the wishlist page. </a:t>
            </a:r>
            <a:endParaRPr dirty="0"/>
          </a:p>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 </a:t>
            </a:r>
            <a:endParaRPr dirty="0"/>
          </a:p>
        </p:txBody>
      </p:sp>
      <p:pic>
        <p:nvPicPr>
          <p:cNvPr id="972" name="Google Shape;972;p77"/>
          <p:cNvPicPr preferRelativeResize="0"/>
          <p:nvPr/>
        </p:nvPicPr>
        <p:blipFill rotWithShape="1">
          <a:blip r:embed="rId4">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7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Wishlist Story</a:t>
            </a:r>
            <a:endParaRPr dirty="0"/>
          </a:p>
        </p:txBody>
      </p:sp>
      <p:sp>
        <p:nvSpPr>
          <p:cNvPr id="978" name="Google Shape;978;p78"/>
          <p:cNvSpPr txBox="1"/>
          <p:nvPr/>
        </p:nvSpPr>
        <p:spPr>
          <a:xfrm>
            <a:off x="2155392" y="1647591"/>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There should be an option to add a product to the wishlist for every product. </a:t>
            </a:r>
            <a:endParaRPr dirty="0"/>
          </a:p>
        </p:txBody>
      </p:sp>
      <p:sp>
        <p:nvSpPr>
          <p:cNvPr id="979" name="Google Shape;979;p78"/>
          <p:cNvSpPr/>
          <p:nvPr/>
        </p:nvSpPr>
        <p:spPr>
          <a:xfrm>
            <a:off x="1934309" y="3647749"/>
            <a:ext cx="5616080" cy="2137677"/>
          </a:xfrm>
          <a:prstGeom prst="roundRect">
            <a:avLst>
              <a:gd name="adj" fmla="val 16667"/>
            </a:avLst>
          </a:prstGeom>
          <a:noFill/>
          <a:ln w="28575" cap="flat" cmpd="sng">
            <a:solidFill>
              <a:srgbClr val="0075C4"/>
            </a:solidFill>
            <a:prstDash val="solid"/>
            <a:miter lim="800000"/>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In the wishlist page, a list of products should be displayed in the form of a list, and an option should be available to place an order. </a:t>
            </a:r>
            <a:endParaRPr dirty="0"/>
          </a:p>
        </p:txBody>
      </p:sp>
      <p:sp>
        <p:nvSpPr>
          <p:cNvPr id="980" name="Google Shape;980;p78"/>
          <p:cNvSpPr/>
          <p:nvPr/>
        </p:nvSpPr>
        <p:spPr>
          <a:xfrm>
            <a:off x="8905037" y="3647749"/>
            <a:ext cx="5770459" cy="2137677"/>
          </a:xfrm>
          <a:prstGeom prst="roundRect">
            <a:avLst>
              <a:gd name="adj" fmla="val 16667"/>
            </a:avLst>
          </a:prstGeom>
          <a:noFill/>
          <a:ln w="28575" cap="flat" cmpd="sng">
            <a:solidFill>
              <a:srgbClr val="EF646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Availability of product in inventory should be checked before adding wishlist products to the orders. </a:t>
            </a:r>
            <a:endParaRPr dirty="0"/>
          </a:p>
        </p:txBody>
      </p:sp>
      <p:pic>
        <p:nvPicPr>
          <p:cNvPr id="981" name="Google Shape;981;p78"/>
          <p:cNvPicPr preferRelativeResize="0"/>
          <p:nvPr/>
        </p:nvPicPr>
        <p:blipFill rotWithShape="1">
          <a:blip r:embed="rId3">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body" idx="1"/>
          </p:nvPr>
        </p:nvSpPr>
        <p:spPr>
          <a:xfrm>
            <a:off x="1632860" y="1987907"/>
            <a:ext cx="9041360"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b="1" dirty="0">
                <a:solidFill>
                  <a:srgbClr val="3F3F3F"/>
                </a:solidFill>
                <a:latin typeface="Open Sans"/>
                <a:ea typeface="Open Sans"/>
                <a:cs typeface="Open Sans"/>
                <a:sym typeface="Open Sans"/>
              </a:rPr>
              <a:t>Agile</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It is an iterative approach used to manage the development of a software project.</a:t>
            </a:r>
            <a:endParaRPr dirty="0"/>
          </a:p>
          <a:p>
            <a:pPr marL="0" lvl="0" indent="0" algn="l" rtl="0">
              <a:lnSpc>
                <a:spcPct val="115000"/>
              </a:lnSpc>
              <a:spcBef>
                <a:spcPts val="1000"/>
              </a:spcBef>
              <a:spcAft>
                <a:spcPts val="0"/>
              </a:spcAft>
              <a:buClr>
                <a:srgbClr val="3F3F3F"/>
              </a:buClr>
              <a:buSzPts val="2800"/>
              <a:buNone/>
            </a:pPr>
            <a:endParaRPr lang="en-US" b="1" dirty="0">
              <a:solidFill>
                <a:srgbClr val="3F3F3F"/>
              </a:solidFill>
              <a:latin typeface="Open Sans"/>
              <a:ea typeface="Open Sans"/>
              <a:cs typeface="Open Sans"/>
              <a:sym typeface="Open Sans"/>
            </a:endParaRPr>
          </a:p>
          <a:p>
            <a:pPr marL="0" lvl="0" indent="0" algn="l" rtl="0">
              <a:lnSpc>
                <a:spcPct val="115000"/>
              </a:lnSpc>
              <a:spcBef>
                <a:spcPts val="1000"/>
              </a:spcBef>
              <a:spcAft>
                <a:spcPts val="0"/>
              </a:spcAft>
              <a:buClr>
                <a:srgbClr val="3F3F3F"/>
              </a:buClr>
              <a:buSzPts val="2800"/>
              <a:buNone/>
            </a:pPr>
            <a:r>
              <a:rPr lang="en-US" b="1" dirty="0">
                <a:solidFill>
                  <a:srgbClr val="3F3F3F"/>
                </a:solidFill>
                <a:latin typeface="Open Sans"/>
                <a:ea typeface="Open Sans"/>
                <a:cs typeface="Open Sans"/>
                <a:sym typeface="Open Sans"/>
              </a:rPr>
              <a:t>Git </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It is a distributed version control system used to handle software projects.</a:t>
            </a:r>
            <a:endParaRPr dirty="0"/>
          </a:p>
          <a:p>
            <a:pPr marL="0" lvl="0" indent="0" algn="l" rtl="0">
              <a:lnSpc>
                <a:spcPct val="115000"/>
              </a:lnSpc>
              <a:spcBef>
                <a:spcPts val="1000"/>
              </a:spcBef>
              <a:spcAft>
                <a:spcPts val="0"/>
              </a:spcAft>
              <a:buClr>
                <a:srgbClr val="3F3F3F"/>
              </a:buClr>
              <a:buSzPts val="2800"/>
              <a:buNone/>
            </a:pPr>
            <a:endParaRPr lang="en-US" b="1" dirty="0">
              <a:solidFill>
                <a:srgbClr val="3F3F3F"/>
              </a:solidFill>
              <a:latin typeface="Open Sans"/>
              <a:ea typeface="Open Sans"/>
              <a:cs typeface="Open Sans"/>
              <a:sym typeface="Open Sans"/>
            </a:endParaRPr>
          </a:p>
          <a:p>
            <a:pPr marL="0" lvl="0" indent="0" algn="l" rtl="0">
              <a:lnSpc>
                <a:spcPct val="115000"/>
              </a:lnSpc>
              <a:spcBef>
                <a:spcPts val="1000"/>
              </a:spcBef>
              <a:spcAft>
                <a:spcPts val="0"/>
              </a:spcAft>
              <a:buClr>
                <a:srgbClr val="3F3F3F"/>
              </a:buClr>
              <a:buSzPts val="2800"/>
              <a:buNone/>
            </a:pPr>
            <a:r>
              <a:rPr lang="en-US" b="1" dirty="0">
                <a:solidFill>
                  <a:srgbClr val="3F3F3F"/>
                </a:solidFill>
                <a:latin typeface="Open Sans"/>
                <a:ea typeface="Open Sans"/>
                <a:cs typeface="Open Sans"/>
                <a:sym typeface="Open Sans"/>
              </a:rPr>
              <a:t>MySQL</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It is a Relational Database Management System used to store data in a structured manner using tables.</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	</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7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Checkout Story</a:t>
            </a:r>
            <a:endParaRPr dirty="0"/>
          </a:p>
        </p:txBody>
      </p:sp>
      <p:sp>
        <p:nvSpPr>
          <p:cNvPr id="987" name="Google Shape;987;p79"/>
          <p:cNvSpPr txBox="1"/>
          <p:nvPr/>
        </p:nvSpPr>
        <p:spPr>
          <a:xfrm>
            <a:off x="2155392" y="1625846"/>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end user should view the checkout page to order the products with payment options.</a:t>
            </a:r>
            <a:endParaRPr dirty="0"/>
          </a:p>
        </p:txBody>
      </p:sp>
      <p:grpSp>
        <p:nvGrpSpPr>
          <p:cNvPr id="988" name="Google Shape;988;p79"/>
          <p:cNvGrpSpPr/>
          <p:nvPr/>
        </p:nvGrpSpPr>
        <p:grpSpPr>
          <a:xfrm>
            <a:off x="3911889" y="3136188"/>
            <a:ext cx="8443790" cy="3529991"/>
            <a:chOff x="4172904" y="3585475"/>
            <a:chExt cx="8443790" cy="3529991"/>
          </a:xfrm>
        </p:grpSpPr>
        <p:pic>
          <p:nvPicPr>
            <p:cNvPr id="989" name="Google Shape;989;p79"/>
            <p:cNvPicPr preferRelativeResize="0"/>
            <p:nvPr/>
          </p:nvPicPr>
          <p:blipFill rotWithShape="1">
            <a:blip r:embed="rId3">
              <a:alphaModFix/>
            </a:blip>
            <a:srcRect l="4609" t="15484" r="-4609" b="10194"/>
            <a:stretch/>
          </p:blipFill>
          <p:spPr>
            <a:xfrm>
              <a:off x="4172904" y="3585475"/>
              <a:ext cx="8443790" cy="3529991"/>
            </a:xfrm>
            <a:prstGeom prst="rect">
              <a:avLst/>
            </a:prstGeom>
            <a:noFill/>
            <a:ln w="9525" cap="flat" cmpd="sng">
              <a:solidFill>
                <a:schemeClr val="dk1"/>
              </a:solidFill>
              <a:prstDash val="solid"/>
              <a:round/>
              <a:headEnd type="none" w="sm" len="sm"/>
              <a:tailEnd type="none" w="sm" len="sm"/>
            </a:ln>
          </p:spPr>
        </p:pic>
        <p:sp>
          <p:nvSpPr>
            <p:cNvPr id="990" name="Google Shape;990;p79"/>
            <p:cNvSpPr/>
            <p:nvPr/>
          </p:nvSpPr>
          <p:spPr>
            <a:xfrm>
              <a:off x="4627756" y="5263376"/>
              <a:ext cx="4538546" cy="8140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91" name="Google Shape;991;p79"/>
            <p:cNvSpPr/>
            <p:nvPr/>
          </p:nvSpPr>
          <p:spPr>
            <a:xfrm>
              <a:off x="4627756" y="3850092"/>
              <a:ext cx="2107581" cy="2312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992" name="Google Shape;992;p79"/>
            <p:cNvSpPr/>
            <p:nvPr/>
          </p:nvSpPr>
          <p:spPr>
            <a:xfrm>
              <a:off x="4795025" y="4516244"/>
              <a:ext cx="456425" cy="11562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700" b="0" i="0" u="none" strike="noStrike" cap="none" dirty="0">
                  <a:solidFill>
                    <a:srgbClr val="7F7F7F"/>
                  </a:solidFill>
                  <a:latin typeface="Arial"/>
                  <a:ea typeface="Arial"/>
                  <a:cs typeface="Arial"/>
                  <a:sym typeface="Arial"/>
                </a:rPr>
                <a:t>Name</a:t>
              </a:r>
              <a:endParaRPr sz="700" b="0" i="0" u="none" strike="noStrike" cap="none" dirty="0">
                <a:solidFill>
                  <a:srgbClr val="7F7F7F"/>
                </a:solidFill>
                <a:latin typeface="Arial"/>
                <a:ea typeface="Arial"/>
                <a:cs typeface="Arial"/>
                <a:sym typeface="Arial"/>
              </a:endParaRPr>
            </a:p>
          </p:txBody>
        </p:sp>
        <p:sp>
          <p:nvSpPr>
            <p:cNvPr id="993" name="Google Shape;993;p79"/>
            <p:cNvSpPr/>
            <p:nvPr/>
          </p:nvSpPr>
          <p:spPr>
            <a:xfrm>
              <a:off x="5519473" y="4492628"/>
              <a:ext cx="837426" cy="11562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rgbClr val="7F7F7F"/>
                  </a:solidFill>
                  <a:latin typeface="Arial"/>
                  <a:ea typeface="Arial"/>
                  <a:cs typeface="Arial"/>
                  <a:sym typeface="Arial"/>
                </a:rPr>
                <a:t>123456789</a:t>
              </a:r>
              <a:endParaRPr sz="900" b="0" i="0" u="none" strike="noStrike" cap="none" dirty="0">
                <a:solidFill>
                  <a:srgbClr val="7F7F7F"/>
                </a:solidFill>
                <a:latin typeface="Arial"/>
                <a:ea typeface="Arial"/>
                <a:cs typeface="Arial"/>
                <a:sym typeface="Arial"/>
              </a:endParaRPr>
            </a:p>
          </p:txBody>
        </p:sp>
        <p:sp>
          <p:nvSpPr>
            <p:cNvPr id="994" name="Google Shape;994;p79"/>
            <p:cNvSpPr/>
            <p:nvPr/>
          </p:nvSpPr>
          <p:spPr>
            <a:xfrm>
              <a:off x="4795025" y="4671599"/>
              <a:ext cx="2615425" cy="11562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rgbClr val="7F7F7F"/>
                  </a:solidFill>
                  <a:latin typeface="Arial"/>
                  <a:ea typeface="Arial"/>
                  <a:cs typeface="Arial"/>
                  <a:sym typeface="Arial"/>
                </a:rPr>
                <a:t>Address</a:t>
              </a:r>
              <a:endParaRPr sz="900" b="0" i="0" u="none" strike="noStrike" cap="none" dirty="0">
                <a:solidFill>
                  <a:srgbClr val="7F7F7F"/>
                </a:solidFill>
                <a:latin typeface="Arial"/>
                <a:ea typeface="Arial"/>
                <a:cs typeface="Arial"/>
                <a:sym typeface="Arial"/>
              </a:endParaRPr>
            </a:p>
          </p:txBody>
        </p:sp>
      </p:grpSp>
      <p:pic>
        <p:nvPicPr>
          <p:cNvPr id="995" name="Google Shape;995;p79"/>
          <p:cNvPicPr preferRelativeResize="0"/>
          <p:nvPr/>
        </p:nvPicPr>
        <p:blipFill rotWithShape="1">
          <a:blip r:embed="rId4">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Checkout Story</a:t>
            </a:r>
            <a:endParaRPr dirty="0"/>
          </a:p>
        </p:txBody>
      </p:sp>
      <p:sp>
        <p:nvSpPr>
          <p:cNvPr id="1001" name="Google Shape;1001;p80"/>
          <p:cNvSpPr txBox="1"/>
          <p:nvPr/>
        </p:nvSpPr>
        <p:spPr>
          <a:xfrm>
            <a:off x="2155392" y="1629303"/>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On the checkout page, there should be two sections. </a:t>
            </a:r>
            <a:endParaRPr dirty="0"/>
          </a:p>
        </p:txBody>
      </p:sp>
      <p:grpSp>
        <p:nvGrpSpPr>
          <p:cNvPr id="1002" name="Google Shape;1002;p80"/>
          <p:cNvGrpSpPr/>
          <p:nvPr/>
        </p:nvGrpSpPr>
        <p:grpSpPr>
          <a:xfrm>
            <a:off x="3187424" y="2994665"/>
            <a:ext cx="9943321" cy="3806797"/>
            <a:chOff x="4710540" y="4259971"/>
            <a:chExt cx="9943321" cy="3806797"/>
          </a:xfrm>
        </p:grpSpPr>
        <p:sp>
          <p:nvSpPr>
            <p:cNvPr id="1003" name="Google Shape;1003;p80"/>
            <p:cNvSpPr/>
            <p:nvPr/>
          </p:nvSpPr>
          <p:spPr>
            <a:xfrm>
              <a:off x="4710540" y="4259971"/>
              <a:ext cx="9745689" cy="3806797"/>
            </a:xfrm>
            <a:prstGeom prst="roundRect">
              <a:avLst>
                <a:gd name="adj" fmla="val 16667"/>
              </a:avLst>
            </a:prstGeom>
            <a:solidFill>
              <a:srgbClr val="FBE4D4"/>
            </a:solidFill>
            <a:ln w="12700"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nvGrpSpPr>
            <p:cNvPr id="1004" name="Google Shape;1004;p80"/>
            <p:cNvGrpSpPr/>
            <p:nvPr/>
          </p:nvGrpSpPr>
          <p:grpSpPr>
            <a:xfrm>
              <a:off x="5100285" y="4611309"/>
              <a:ext cx="9233659" cy="834151"/>
              <a:chOff x="669169" y="222068"/>
              <a:chExt cx="14638795" cy="1251225"/>
            </a:xfrm>
          </p:grpSpPr>
          <p:sp>
            <p:nvSpPr>
              <p:cNvPr id="1005" name="Google Shape;1005;p80"/>
              <p:cNvSpPr txBox="1"/>
              <p:nvPr/>
            </p:nvSpPr>
            <p:spPr>
              <a:xfrm>
                <a:off x="2056829" y="301642"/>
                <a:ext cx="13251135" cy="800426"/>
              </a:xfrm>
              <a:prstGeom prst="rect">
                <a:avLst/>
              </a:prstGeom>
              <a:noFill/>
              <a:ln>
                <a:noFill/>
              </a:ln>
            </p:spPr>
            <p:txBody>
              <a:bodyPr spcFirstLastPara="1" wrap="square" lIns="146275" tIns="73125" rIns="146275" bIns="73125" anchor="t" anchorCtr="0">
                <a:sp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The first section should show the list of all ordered products.</a:t>
                </a:r>
                <a:endParaRPr dirty="0"/>
              </a:p>
            </p:txBody>
          </p:sp>
          <p:grpSp>
            <p:nvGrpSpPr>
              <p:cNvPr id="1006" name="Google Shape;1006;p80"/>
              <p:cNvGrpSpPr/>
              <p:nvPr/>
            </p:nvGrpSpPr>
            <p:grpSpPr>
              <a:xfrm>
                <a:off x="669169" y="222068"/>
                <a:ext cx="1251225" cy="1251225"/>
                <a:chOff x="480336" y="-1242009"/>
                <a:chExt cx="1850720" cy="1850720"/>
              </a:xfrm>
            </p:grpSpPr>
            <p:sp>
              <p:nvSpPr>
                <p:cNvPr id="1007" name="Google Shape;1007;p80"/>
                <p:cNvSpPr/>
                <p:nvPr/>
              </p:nvSpPr>
              <p:spPr>
                <a:xfrm>
                  <a:off x="480336" y="-1242009"/>
                  <a:ext cx="1850720" cy="1850720"/>
                </a:xfrm>
                <a:prstGeom prst="teardrop">
                  <a:avLst>
                    <a:gd name="adj" fmla="val 100000"/>
                  </a:avLst>
                </a:pr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1008" name="Google Shape;1008;p80"/>
                <p:cNvSpPr/>
                <p:nvPr/>
              </p:nvSpPr>
              <p:spPr>
                <a:xfrm>
                  <a:off x="893342" y="-950380"/>
                  <a:ext cx="1052217" cy="1107017"/>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nvGrpSpPr>
            <p:cNvPr id="1009" name="Google Shape;1009;p80"/>
            <p:cNvGrpSpPr/>
            <p:nvPr/>
          </p:nvGrpSpPr>
          <p:grpSpPr>
            <a:xfrm>
              <a:off x="5100285" y="5716298"/>
              <a:ext cx="9553576" cy="834151"/>
              <a:chOff x="669169" y="222068"/>
              <a:chExt cx="14330365" cy="1251225"/>
            </a:xfrm>
          </p:grpSpPr>
          <p:sp>
            <p:nvSpPr>
              <p:cNvPr id="1010" name="Google Shape;1010;p80"/>
              <p:cNvSpPr txBox="1"/>
              <p:nvPr/>
            </p:nvSpPr>
            <p:spPr>
              <a:xfrm>
                <a:off x="1999615" y="413166"/>
                <a:ext cx="12999919" cy="800426"/>
              </a:xfrm>
              <a:prstGeom prst="rect">
                <a:avLst/>
              </a:prstGeom>
              <a:noFill/>
              <a:ln>
                <a:noFill/>
              </a:ln>
            </p:spPr>
            <p:txBody>
              <a:bodyPr spcFirstLastPara="1" wrap="square" lIns="146275" tIns="73125" rIns="146275" bIns="73125"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second section should show details for payment.</a:t>
                </a:r>
                <a:endParaRPr dirty="0"/>
              </a:p>
            </p:txBody>
          </p:sp>
          <p:grpSp>
            <p:nvGrpSpPr>
              <p:cNvPr id="1011" name="Google Shape;1011;p80"/>
              <p:cNvGrpSpPr/>
              <p:nvPr/>
            </p:nvGrpSpPr>
            <p:grpSpPr>
              <a:xfrm>
                <a:off x="669169" y="222068"/>
                <a:ext cx="1251225" cy="1251225"/>
                <a:chOff x="480336" y="-1242009"/>
                <a:chExt cx="1850720" cy="1850720"/>
              </a:xfrm>
            </p:grpSpPr>
            <p:sp>
              <p:nvSpPr>
                <p:cNvPr id="1012" name="Google Shape;1012;p80"/>
                <p:cNvSpPr/>
                <p:nvPr/>
              </p:nvSpPr>
              <p:spPr>
                <a:xfrm>
                  <a:off x="480336" y="-1242009"/>
                  <a:ext cx="1850720" cy="1850720"/>
                </a:xfrm>
                <a:prstGeom prst="teardrop">
                  <a:avLst>
                    <a:gd name="adj" fmla="val 100000"/>
                  </a:avLst>
                </a:prstGeom>
                <a:solidFill>
                  <a:srgbClr val="249385"/>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1013" name="Google Shape;1013;p80"/>
                <p:cNvSpPr/>
                <p:nvPr/>
              </p:nvSpPr>
              <p:spPr>
                <a:xfrm>
                  <a:off x="893342" y="-950380"/>
                  <a:ext cx="1052217" cy="1107017"/>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nvGrpSpPr>
            <p:cNvPr id="1014" name="Google Shape;1014;p80"/>
            <p:cNvGrpSpPr/>
            <p:nvPr/>
          </p:nvGrpSpPr>
          <p:grpSpPr>
            <a:xfrm>
              <a:off x="5100285" y="6836201"/>
              <a:ext cx="9193989" cy="931237"/>
              <a:chOff x="669169" y="225523"/>
              <a:chExt cx="13790986" cy="1396855"/>
            </a:xfrm>
          </p:grpSpPr>
          <p:sp>
            <p:nvSpPr>
              <p:cNvPr id="1015" name="Google Shape;1015;p80"/>
              <p:cNvSpPr txBox="1"/>
              <p:nvPr/>
            </p:nvSpPr>
            <p:spPr>
              <a:xfrm>
                <a:off x="1922598" y="225523"/>
                <a:ext cx="12537557" cy="1379335"/>
              </a:xfrm>
              <a:prstGeom prst="rect">
                <a:avLst/>
              </a:prstGeom>
              <a:noFill/>
              <a:ln>
                <a:noFill/>
              </a:ln>
            </p:spPr>
            <p:txBody>
              <a:bodyPr spcFirstLastPara="1" wrap="square" lIns="146275" tIns="73125" rIns="146275" bIns="73125" anchor="t" anchorCtr="0">
                <a:spAutoFit/>
              </a:bodyPr>
              <a:lstStyle/>
              <a:p>
                <a:pPr marL="50800" marR="0" lvl="0" indent="0" algn="l"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Availability of the product and delivery of the product to the selected delivery address should be checked. </a:t>
                </a:r>
                <a:endParaRPr dirty="0"/>
              </a:p>
            </p:txBody>
          </p:sp>
          <p:grpSp>
            <p:nvGrpSpPr>
              <p:cNvPr id="1016" name="Google Shape;1016;p80"/>
              <p:cNvGrpSpPr/>
              <p:nvPr/>
            </p:nvGrpSpPr>
            <p:grpSpPr>
              <a:xfrm>
                <a:off x="669169" y="371153"/>
                <a:ext cx="1251225" cy="1251225"/>
                <a:chOff x="480336" y="-1021494"/>
                <a:chExt cx="1850720" cy="1850720"/>
              </a:xfrm>
            </p:grpSpPr>
            <p:sp>
              <p:nvSpPr>
                <p:cNvPr id="1017" name="Google Shape;1017;p80"/>
                <p:cNvSpPr/>
                <p:nvPr/>
              </p:nvSpPr>
              <p:spPr>
                <a:xfrm>
                  <a:off x="480336" y="-1021494"/>
                  <a:ext cx="1850720" cy="1850720"/>
                </a:xfrm>
                <a:prstGeom prst="teardrop">
                  <a:avLst>
                    <a:gd name="adj" fmla="val 100000"/>
                  </a:avLst>
                </a:prstGeom>
                <a:solidFill>
                  <a:srgbClr val="EFB91B"/>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1018" name="Google Shape;1018;p80"/>
                <p:cNvSpPr/>
                <p:nvPr/>
              </p:nvSpPr>
              <p:spPr>
                <a:xfrm>
                  <a:off x="893343" y="-773968"/>
                  <a:ext cx="1052218" cy="1107016"/>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rgbClr val="FFFFFF"/>
                </a:solidFill>
                <a:ln>
                  <a:noFill/>
                </a:ln>
              </p:spPr>
              <p:txBody>
                <a:bodyPr spcFirstLastPara="1" wrap="square" lIns="22850" tIns="11425" rIns="22850" bIns="11425" anchor="ctr" anchorCtr="0">
                  <a:noAutofit/>
                </a:bodyPr>
                <a:lstStyle/>
                <a:p>
                  <a:pPr marL="0" marR="0" lvl="0" indent="0" algn="l" rtl="0">
                    <a:lnSpc>
                      <a:spcPct val="114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grpSp>
        </p:grpSp>
      </p:grpSp>
      <p:pic>
        <p:nvPicPr>
          <p:cNvPr id="1019" name="Google Shape;1019;p80"/>
          <p:cNvPicPr preferRelativeResize="0"/>
          <p:nvPr/>
        </p:nvPicPr>
        <p:blipFill rotWithShape="1">
          <a:blip r:embed="rId3">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8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Payment Story</a:t>
            </a:r>
            <a:endParaRPr dirty="0"/>
          </a:p>
        </p:txBody>
      </p:sp>
      <p:sp>
        <p:nvSpPr>
          <p:cNvPr id="1025" name="Google Shape;1025;p81"/>
          <p:cNvSpPr txBox="1"/>
          <p:nvPr/>
        </p:nvSpPr>
        <p:spPr>
          <a:xfrm>
            <a:off x="2155392" y="1639505"/>
            <a:ext cx="11945216" cy="713236"/>
          </a:xfrm>
          <a:prstGeom prst="rect">
            <a:avLst/>
          </a:prstGeom>
          <a:noFill/>
          <a:ln>
            <a:noFill/>
          </a:ln>
        </p:spPr>
        <p:txBody>
          <a:bodyPr spcFirstLastPara="1" wrap="square" lIns="91425" tIns="0" rIns="91425" bIns="0" anchor="t" anchorCtr="0">
            <a:noAutofit/>
          </a:bodyPr>
          <a:lstStyle/>
          <a:p>
            <a:pPr marL="0" marR="0" lvl="0" indent="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end user should review the payment summary before placing an order.</a:t>
            </a:r>
            <a:endParaRPr dirty="0"/>
          </a:p>
        </p:txBody>
      </p:sp>
      <p:grpSp>
        <p:nvGrpSpPr>
          <p:cNvPr id="1026" name="Google Shape;1026;p81"/>
          <p:cNvGrpSpPr/>
          <p:nvPr/>
        </p:nvGrpSpPr>
        <p:grpSpPr>
          <a:xfrm>
            <a:off x="2030094" y="3937000"/>
            <a:ext cx="12803506" cy="2082800"/>
            <a:chOff x="2004694" y="3421421"/>
            <a:chExt cx="13069478" cy="3030180"/>
          </a:xfrm>
        </p:grpSpPr>
        <p:sp>
          <p:nvSpPr>
            <p:cNvPr id="1027" name="Google Shape;1027;p81"/>
            <p:cNvSpPr/>
            <p:nvPr/>
          </p:nvSpPr>
          <p:spPr>
            <a:xfrm>
              <a:off x="2004694" y="3462736"/>
              <a:ext cx="6014992" cy="2988865"/>
            </a:xfrm>
            <a:prstGeom prst="roundRect">
              <a:avLst>
                <a:gd name="adj" fmla="val 16667"/>
              </a:avLst>
            </a:prstGeom>
            <a:noFill/>
            <a:ln w="28575" cap="flat" cmpd="sng">
              <a:solidFill>
                <a:srgbClr val="0075C4"/>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There should be a summary of orders on the payment page, with the option to change the delivery address and mode of payment.</a:t>
              </a:r>
              <a:endParaRPr dirty="0"/>
            </a:p>
          </p:txBody>
        </p:sp>
        <p:sp>
          <p:nvSpPr>
            <p:cNvPr id="1028" name="Google Shape;1028;p81"/>
            <p:cNvSpPr/>
            <p:nvPr/>
          </p:nvSpPr>
          <p:spPr>
            <a:xfrm>
              <a:off x="8967210" y="3421421"/>
              <a:ext cx="6106962" cy="3030180"/>
            </a:xfrm>
            <a:prstGeom prst="roundRect">
              <a:avLst>
                <a:gd name="adj" fmla="val 16667"/>
              </a:avLst>
            </a:prstGeom>
            <a:noFill/>
            <a:ln w="28575" cap="flat" cmpd="sng">
              <a:solidFill>
                <a:srgbClr val="EF6461"/>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In the online mode of payment, the payment amount should be validated. </a:t>
              </a:r>
              <a:endParaRPr dirty="0"/>
            </a:p>
          </p:txBody>
        </p:sp>
        <p:cxnSp>
          <p:nvCxnSpPr>
            <p:cNvPr id="1029" name="Google Shape;1029;p81"/>
            <p:cNvCxnSpPr>
              <a:stCxn id="1027" idx="3"/>
              <a:endCxn id="1028" idx="1"/>
            </p:cNvCxnSpPr>
            <p:nvPr/>
          </p:nvCxnSpPr>
          <p:spPr>
            <a:xfrm rot="10800000" flipH="1">
              <a:off x="8019686" y="4936469"/>
              <a:ext cx="947400" cy="20700"/>
            </a:xfrm>
            <a:prstGeom prst="straightConnector1">
              <a:avLst/>
            </a:prstGeom>
            <a:noFill/>
            <a:ln w="12700" cap="flat" cmpd="sng">
              <a:solidFill>
                <a:schemeClr val="dk1"/>
              </a:solidFill>
              <a:prstDash val="solid"/>
              <a:miter lim="800000"/>
              <a:headEnd type="none" w="sm" len="sm"/>
              <a:tailEnd type="triangle" w="med" len="med"/>
            </a:ln>
          </p:spPr>
        </p:cxnSp>
      </p:grpSp>
      <p:pic>
        <p:nvPicPr>
          <p:cNvPr id="1030" name="Google Shape;1030;p81"/>
          <p:cNvPicPr preferRelativeResize="0"/>
          <p:nvPr/>
        </p:nvPicPr>
        <p:blipFill rotWithShape="1">
          <a:blip r:embed="rId3">
            <a:alphaModFix/>
          </a:blip>
          <a:srcRect t="6807" b="6798"/>
          <a:stretch/>
        </p:blipFill>
        <p:spPr>
          <a:xfrm>
            <a:off x="6318311" y="889500"/>
            <a:ext cx="3802258" cy="9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2800"/>
              <a:buNone/>
            </a:pPr>
            <a:r>
              <a:rPr lang="en-US" dirty="0">
                <a:solidFill>
                  <a:srgbClr val="3F3F3F"/>
                </a:solidFill>
              </a:rPr>
              <a:t>Working with JIRA</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p83"/>
          <p:cNvPicPr preferRelativeResize="0"/>
          <p:nvPr/>
        </p:nvPicPr>
        <p:blipFill rotWithShape="1">
          <a:blip r:embed="rId3">
            <a:alphaModFix/>
          </a:blip>
          <a:srcRect/>
          <a:stretch/>
        </p:blipFill>
        <p:spPr>
          <a:xfrm>
            <a:off x="2543085" y="2863008"/>
            <a:ext cx="11169958" cy="5243513"/>
          </a:xfrm>
          <a:prstGeom prst="rect">
            <a:avLst/>
          </a:prstGeom>
          <a:noFill/>
          <a:ln w="9525" cap="flat" cmpd="sng">
            <a:solidFill>
              <a:schemeClr val="dk1"/>
            </a:solidFill>
            <a:prstDash val="solid"/>
            <a:round/>
            <a:headEnd type="none" w="sm" len="sm"/>
            <a:tailEnd type="none" w="sm" len="sm"/>
          </a:ln>
        </p:spPr>
      </p:pic>
      <p:sp>
        <p:nvSpPr>
          <p:cNvPr id="1041" name="Google Shape;1041;p8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Create Project in JIRA</a:t>
            </a:r>
            <a:endParaRPr dirty="0"/>
          </a:p>
        </p:txBody>
      </p:sp>
      <p:sp>
        <p:nvSpPr>
          <p:cNvPr id="1042" name="Google Shape;1042;p83"/>
          <p:cNvSpPr/>
          <p:nvPr/>
        </p:nvSpPr>
        <p:spPr>
          <a:xfrm>
            <a:off x="2062108" y="1768291"/>
            <a:ext cx="12131847"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After creating an account in JIRA, the first step is to create a project to manage with Agile. </a:t>
            </a:r>
            <a:endParaRPr sz="2200" b="0" i="0" u="none" strike="noStrike" cap="none" dirty="0">
              <a:solidFill>
                <a:srgbClr val="404040"/>
              </a:solidFill>
              <a:latin typeface="Open Sans"/>
              <a:ea typeface="Open Sans"/>
              <a:cs typeface="Open Sans"/>
              <a:sym typeface="Open Sans"/>
            </a:endParaRPr>
          </a:p>
        </p:txBody>
      </p:sp>
      <p:sp>
        <p:nvSpPr>
          <p:cNvPr id="1043" name="Google Shape;1043;p83"/>
          <p:cNvSpPr/>
          <p:nvPr/>
        </p:nvSpPr>
        <p:spPr>
          <a:xfrm>
            <a:off x="8091488" y="2858238"/>
            <a:ext cx="785812" cy="346028"/>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sp>
        <p:nvSpPr>
          <p:cNvPr id="1044" name="Google Shape;1044;p83"/>
          <p:cNvSpPr/>
          <p:nvPr/>
        </p:nvSpPr>
        <p:spPr>
          <a:xfrm>
            <a:off x="7449344" y="7072212"/>
            <a:ext cx="1357312" cy="45005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045" name="Google Shape;1045;p83"/>
          <p:cNvPicPr preferRelativeResize="0"/>
          <p:nvPr/>
        </p:nvPicPr>
        <p:blipFill rotWithShape="1">
          <a:blip r:embed="rId4">
            <a:alphaModFix/>
          </a:blip>
          <a:srcRect t="6807" b="6798"/>
          <a:stretch/>
        </p:blipFill>
        <p:spPr>
          <a:xfrm>
            <a:off x="5462069" y="901668"/>
            <a:ext cx="5661047" cy="91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84"/>
          <p:cNvPicPr preferRelativeResize="0"/>
          <p:nvPr/>
        </p:nvPicPr>
        <p:blipFill rotWithShape="1">
          <a:blip r:embed="rId3">
            <a:alphaModFix/>
          </a:blip>
          <a:srcRect/>
          <a:stretch/>
        </p:blipFill>
        <p:spPr>
          <a:xfrm>
            <a:off x="2543021" y="2960167"/>
            <a:ext cx="11169958" cy="5243513"/>
          </a:xfrm>
          <a:prstGeom prst="rect">
            <a:avLst/>
          </a:prstGeom>
          <a:noFill/>
          <a:ln w="9525" cap="flat" cmpd="sng">
            <a:solidFill>
              <a:schemeClr val="dk1"/>
            </a:solidFill>
            <a:prstDash val="solid"/>
            <a:round/>
            <a:headEnd type="none" w="sm" len="sm"/>
            <a:tailEnd type="none" w="sm" len="sm"/>
          </a:ln>
        </p:spPr>
      </p:pic>
      <p:sp>
        <p:nvSpPr>
          <p:cNvPr id="1051" name="Google Shape;1051;p8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Different Project Options</a:t>
            </a:r>
            <a:endParaRPr dirty="0"/>
          </a:p>
        </p:txBody>
      </p:sp>
      <p:sp>
        <p:nvSpPr>
          <p:cNvPr id="1052" name="Google Shape;1052;p84"/>
          <p:cNvSpPr/>
          <p:nvPr/>
        </p:nvSpPr>
        <p:spPr>
          <a:xfrm>
            <a:off x="2281099" y="1703831"/>
            <a:ext cx="11693679" cy="840615"/>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When the user clicks on Create Project, three different ways to create a Project in JIRA are displayed. Scrum is preferred as it is easy to manage a project using Agile.</a:t>
            </a:r>
            <a:endParaRPr sz="2200" b="0" i="0" u="none" strike="noStrike" cap="none" dirty="0">
              <a:solidFill>
                <a:srgbClr val="3F3F3F"/>
              </a:solidFill>
              <a:latin typeface="Open Sans"/>
              <a:ea typeface="Open Sans"/>
              <a:cs typeface="Open Sans"/>
              <a:sym typeface="Open Sans"/>
            </a:endParaRPr>
          </a:p>
        </p:txBody>
      </p:sp>
      <p:sp>
        <p:nvSpPr>
          <p:cNvPr id="1053" name="Google Shape;1053;p84"/>
          <p:cNvSpPr/>
          <p:nvPr/>
        </p:nvSpPr>
        <p:spPr>
          <a:xfrm>
            <a:off x="5560332" y="5430046"/>
            <a:ext cx="7419068" cy="1110454"/>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054" name="Google Shape;1054;p84"/>
          <p:cNvPicPr preferRelativeResize="0"/>
          <p:nvPr/>
        </p:nvPicPr>
        <p:blipFill rotWithShape="1">
          <a:blip r:embed="rId4">
            <a:alphaModFix/>
          </a:blip>
          <a:srcRect t="6807" b="6798"/>
          <a:stretch/>
        </p:blipFill>
        <p:spPr>
          <a:xfrm>
            <a:off x="4789027" y="889500"/>
            <a:ext cx="7116858" cy="91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8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Scrum Template</a:t>
            </a:r>
            <a:endParaRPr dirty="0"/>
          </a:p>
        </p:txBody>
      </p:sp>
      <p:pic>
        <p:nvPicPr>
          <p:cNvPr id="1060" name="Google Shape;1060;p85"/>
          <p:cNvPicPr preferRelativeResize="0"/>
          <p:nvPr/>
        </p:nvPicPr>
        <p:blipFill rotWithShape="1">
          <a:blip r:embed="rId3">
            <a:alphaModFix/>
          </a:blip>
          <a:srcRect/>
          <a:stretch/>
        </p:blipFill>
        <p:spPr>
          <a:xfrm>
            <a:off x="2431446" y="2947916"/>
            <a:ext cx="11320083" cy="5243513"/>
          </a:xfrm>
          <a:prstGeom prst="rect">
            <a:avLst/>
          </a:prstGeom>
          <a:noFill/>
          <a:ln w="9525" cap="flat" cmpd="sng">
            <a:solidFill>
              <a:schemeClr val="dk1"/>
            </a:solidFill>
            <a:prstDash val="solid"/>
            <a:round/>
            <a:headEnd type="none" w="sm" len="sm"/>
            <a:tailEnd type="none" w="sm" len="sm"/>
          </a:ln>
        </p:spPr>
      </p:pic>
      <p:sp>
        <p:nvSpPr>
          <p:cNvPr id="1061" name="Google Shape;1061;p85"/>
          <p:cNvSpPr/>
          <p:nvPr/>
        </p:nvSpPr>
        <p:spPr>
          <a:xfrm>
            <a:off x="2146300" y="1702842"/>
            <a:ext cx="1196340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With the Scrum project theme, the user can plan and create Sprints and break down a complex project into small projects. </a:t>
            </a:r>
            <a:endParaRPr sz="2200" b="0" i="0" u="none" strike="noStrike" cap="none" dirty="0">
              <a:solidFill>
                <a:srgbClr val="3F3F3F"/>
              </a:solidFill>
              <a:latin typeface="Open Sans"/>
              <a:ea typeface="Open Sans"/>
              <a:cs typeface="Open Sans"/>
              <a:sym typeface="Open Sans"/>
            </a:endParaRPr>
          </a:p>
        </p:txBody>
      </p:sp>
      <p:sp>
        <p:nvSpPr>
          <p:cNvPr id="1062" name="Google Shape;1062;p85"/>
          <p:cNvSpPr/>
          <p:nvPr/>
        </p:nvSpPr>
        <p:spPr>
          <a:xfrm>
            <a:off x="8521700" y="5130800"/>
            <a:ext cx="2730500" cy="14097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Open Sans"/>
                <a:ea typeface="Open Sans"/>
                <a:cs typeface="Open Sans"/>
                <a:sym typeface="Open Sans"/>
              </a:rPr>
              <a:t>cc</a:t>
            </a:r>
            <a:endParaRPr sz="1400" b="0" i="0" u="none" strike="noStrike" cap="none" dirty="0">
              <a:solidFill>
                <a:schemeClr val="lt1"/>
              </a:solidFill>
              <a:latin typeface="Open Sans"/>
              <a:ea typeface="Open Sans"/>
              <a:cs typeface="Open Sans"/>
              <a:sym typeface="Open Sans"/>
            </a:endParaRPr>
          </a:p>
        </p:txBody>
      </p:sp>
      <p:pic>
        <p:nvPicPr>
          <p:cNvPr id="1063" name="Google Shape;1063;p85"/>
          <p:cNvPicPr preferRelativeResize="0"/>
          <p:nvPr/>
        </p:nvPicPr>
        <p:blipFill rotWithShape="1">
          <a:blip r:embed="rId4">
            <a:alphaModFix/>
          </a:blip>
          <a:srcRect t="6807" b="6798"/>
          <a:stretch/>
        </p:blipFill>
        <p:spPr>
          <a:xfrm>
            <a:off x="6022336" y="889500"/>
            <a:ext cx="4284481" cy="91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8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Project Details</a:t>
            </a:r>
            <a:endParaRPr dirty="0"/>
          </a:p>
        </p:txBody>
      </p:sp>
      <p:pic>
        <p:nvPicPr>
          <p:cNvPr id="1069" name="Google Shape;1069;p86"/>
          <p:cNvPicPr preferRelativeResize="0"/>
          <p:nvPr/>
        </p:nvPicPr>
        <p:blipFill rotWithShape="1">
          <a:blip r:embed="rId3">
            <a:alphaModFix/>
          </a:blip>
          <a:srcRect/>
          <a:stretch/>
        </p:blipFill>
        <p:spPr>
          <a:xfrm>
            <a:off x="2548310" y="2879677"/>
            <a:ext cx="11169958" cy="5349923"/>
          </a:xfrm>
          <a:prstGeom prst="rect">
            <a:avLst/>
          </a:prstGeom>
          <a:noFill/>
          <a:ln w="9525" cap="flat" cmpd="sng">
            <a:solidFill>
              <a:schemeClr val="dk1"/>
            </a:solidFill>
            <a:prstDash val="solid"/>
            <a:round/>
            <a:headEnd type="none" w="sm" len="sm"/>
            <a:tailEnd type="none" w="sm" len="sm"/>
          </a:ln>
        </p:spPr>
      </p:pic>
      <p:sp>
        <p:nvSpPr>
          <p:cNvPr id="1070" name="Google Shape;1070;p86"/>
          <p:cNvSpPr/>
          <p:nvPr/>
        </p:nvSpPr>
        <p:spPr>
          <a:xfrm>
            <a:off x="1767612" y="1760972"/>
            <a:ext cx="1272065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Next, the user can add details of the project, including the name of the project. A key will be auto-generated for the project, and it can be changed per the requirement. </a:t>
            </a:r>
            <a:endParaRPr sz="2200" b="0" i="0" u="none" strike="noStrike" cap="none" dirty="0">
              <a:solidFill>
                <a:srgbClr val="3F3F3F"/>
              </a:solidFill>
              <a:latin typeface="Open Sans"/>
              <a:ea typeface="Open Sans"/>
              <a:cs typeface="Open Sans"/>
              <a:sym typeface="Open Sans"/>
            </a:endParaRPr>
          </a:p>
        </p:txBody>
      </p:sp>
      <p:sp>
        <p:nvSpPr>
          <p:cNvPr id="1071" name="Google Shape;1071;p86"/>
          <p:cNvSpPr/>
          <p:nvPr/>
        </p:nvSpPr>
        <p:spPr>
          <a:xfrm>
            <a:off x="4112532" y="3771900"/>
            <a:ext cx="4561568" cy="25654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072" name="Google Shape;1072;p86"/>
          <p:cNvPicPr preferRelativeResize="0"/>
          <p:nvPr/>
        </p:nvPicPr>
        <p:blipFill rotWithShape="1">
          <a:blip r:embed="rId4">
            <a:alphaModFix/>
          </a:blip>
          <a:srcRect t="6807" b="6798"/>
          <a:stretch/>
        </p:blipFill>
        <p:spPr>
          <a:xfrm>
            <a:off x="6201353" y="889500"/>
            <a:ext cx="4036174" cy="9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8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Project Home Page</a:t>
            </a:r>
            <a:endParaRPr dirty="0"/>
          </a:p>
        </p:txBody>
      </p:sp>
      <p:grpSp>
        <p:nvGrpSpPr>
          <p:cNvPr id="1078" name="Google Shape;1078;p87"/>
          <p:cNvGrpSpPr/>
          <p:nvPr/>
        </p:nvGrpSpPr>
        <p:grpSpPr>
          <a:xfrm>
            <a:off x="3198216" y="3888151"/>
            <a:ext cx="9853684" cy="4237725"/>
            <a:chOff x="2506509" y="2927014"/>
            <a:chExt cx="11169958" cy="5243514"/>
          </a:xfrm>
        </p:grpSpPr>
        <p:pic>
          <p:nvPicPr>
            <p:cNvPr id="1079" name="Google Shape;1079;p87"/>
            <p:cNvPicPr preferRelativeResize="0"/>
            <p:nvPr/>
          </p:nvPicPr>
          <p:blipFill rotWithShape="1">
            <a:blip r:embed="rId3">
              <a:alphaModFix/>
            </a:blip>
            <a:srcRect/>
            <a:stretch/>
          </p:blipFill>
          <p:spPr>
            <a:xfrm>
              <a:off x="2506509" y="2927014"/>
              <a:ext cx="11169958" cy="5243514"/>
            </a:xfrm>
            <a:prstGeom prst="rect">
              <a:avLst/>
            </a:prstGeom>
            <a:noFill/>
            <a:ln w="9525" cap="flat" cmpd="sng">
              <a:solidFill>
                <a:schemeClr val="dk1"/>
              </a:solidFill>
              <a:prstDash val="solid"/>
              <a:round/>
              <a:headEnd type="none" w="sm" len="sm"/>
              <a:tailEnd type="none" w="sm" len="sm"/>
            </a:ln>
          </p:spPr>
        </p:pic>
        <p:sp>
          <p:nvSpPr>
            <p:cNvPr id="1080" name="Google Shape;1080;p87"/>
            <p:cNvSpPr/>
            <p:nvPr/>
          </p:nvSpPr>
          <p:spPr>
            <a:xfrm>
              <a:off x="2506509" y="4483100"/>
              <a:ext cx="1798791" cy="3556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sp>
          <p:nvSpPr>
            <p:cNvPr id="1081" name="Google Shape;1081;p87"/>
            <p:cNvSpPr/>
            <p:nvPr/>
          </p:nvSpPr>
          <p:spPr>
            <a:xfrm>
              <a:off x="4483100" y="4572000"/>
              <a:ext cx="7340602" cy="3365500"/>
            </a:xfrm>
            <a:prstGeom prst="roundRect">
              <a:avLst>
                <a:gd name="adj" fmla="val 814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grpSp>
      <p:sp>
        <p:nvSpPr>
          <p:cNvPr id="1082" name="Google Shape;1082;p87"/>
          <p:cNvSpPr/>
          <p:nvPr/>
        </p:nvSpPr>
        <p:spPr>
          <a:xfrm>
            <a:off x="1453770" y="1738172"/>
            <a:ext cx="1334257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creating and adding the project, the user is redirected to the home page with Boards Options. </a:t>
            </a:r>
            <a:endParaRPr dirty="0"/>
          </a:p>
        </p:txBody>
      </p:sp>
      <p:sp>
        <p:nvSpPr>
          <p:cNvPr id="1083" name="Google Shape;1083;p87"/>
          <p:cNvSpPr/>
          <p:nvPr/>
        </p:nvSpPr>
        <p:spPr>
          <a:xfrm>
            <a:off x="1902091" y="2474913"/>
            <a:ext cx="12451817" cy="1079470"/>
          </a:xfrm>
          <a:prstGeom prst="roundRect">
            <a:avLst>
              <a:gd name="adj" fmla="val 16667"/>
            </a:avLst>
          </a:prstGeom>
          <a:solidFill>
            <a:srgbClr val="F36B22"/>
          </a:solidFill>
          <a:ln>
            <a:noFill/>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chemeClr val="lt1"/>
                </a:solidFill>
                <a:latin typeface="Open Sans"/>
                <a:ea typeface="Open Sans"/>
                <a:cs typeface="Open Sans"/>
                <a:sym typeface="Open Sans"/>
              </a:rPr>
              <a:t> In Boards, the task can be grouped as To-Do, In Progress, and Done. If required, any custom board can also be added. </a:t>
            </a:r>
            <a:endParaRPr dirty="0"/>
          </a:p>
        </p:txBody>
      </p:sp>
      <p:pic>
        <p:nvPicPr>
          <p:cNvPr id="1084" name="Google Shape;1084;p87"/>
          <p:cNvPicPr preferRelativeResize="0"/>
          <p:nvPr/>
        </p:nvPicPr>
        <p:blipFill rotWithShape="1">
          <a:blip r:embed="rId4">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8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Create Epic</a:t>
            </a:r>
            <a:endParaRPr dirty="0"/>
          </a:p>
        </p:txBody>
      </p:sp>
      <p:pic>
        <p:nvPicPr>
          <p:cNvPr id="1090" name="Google Shape;1090;p88"/>
          <p:cNvPicPr preferRelativeResize="0"/>
          <p:nvPr/>
        </p:nvPicPr>
        <p:blipFill rotWithShape="1">
          <a:blip r:embed="rId3">
            <a:alphaModFix/>
          </a:blip>
          <a:srcRect/>
          <a:stretch/>
        </p:blipFill>
        <p:spPr>
          <a:xfrm>
            <a:off x="2548310" y="2852380"/>
            <a:ext cx="11169958" cy="5243513"/>
          </a:xfrm>
          <a:prstGeom prst="rect">
            <a:avLst/>
          </a:prstGeom>
          <a:noFill/>
          <a:ln w="9525" cap="flat" cmpd="sng">
            <a:solidFill>
              <a:schemeClr val="dk1"/>
            </a:solidFill>
            <a:prstDash val="solid"/>
            <a:round/>
            <a:headEnd type="none" w="sm" len="sm"/>
            <a:tailEnd type="none" w="sm" len="sm"/>
          </a:ln>
        </p:spPr>
      </p:pic>
      <p:sp>
        <p:nvSpPr>
          <p:cNvPr id="1091" name="Google Shape;1091;p88"/>
          <p:cNvSpPr/>
          <p:nvPr/>
        </p:nvSpPr>
        <p:spPr>
          <a:xfrm>
            <a:off x="1727268" y="1739418"/>
            <a:ext cx="1278832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next step is to create Epics. Click </a:t>
            </a:r>
            <a:r>
              <a:rPr lang="en-US" sz="2200" b="1" dirty="0">
                <a:solidFill>
                  <a:srgbClr val="3F3F3F"/>
                </a:solidFill>
                <a:latin typeface="Open Sans"/>
                <a:ea typeface="Open Sans"/>
                <a:cs typeface="Open Sans"/>
                <a:sym typeface="Open Sans"/>
              </a:rPr>
              <a:t>C</a:t>
            </a:r>
            <a:r>
              <a:rPr lang="en-US" sz="2200" b="1" i="0" u="none" strike="noStrike" cap="none" dirty="0">
                <a:solidFill>
                  <a:srgbClr val="3F3F3F"/>
                </a:solidFill>
                <a:latin typeface="Open Sans"/>
                <a:ea typeface="Open Sans"/>
                <a:cs typeface="Open Sans"/>
                <a:sym typeface="Open Sans"/>
              </a:rPr>
              <a:t>reate</a:t>
            </a:r>
            <a:r>
              <a:rPr lang="en-US" sz="2200" b="0" i="0" u="none" strike="noStrike" cap="none" dirty="0">
                <a:solidFill>
                  <a:srgbClr val="3F3F3F"/>
                </a:solidFill>
                <a:latin typeface="Open Sans"/>
                <a:ea typeface="Open Sans"/>
                <a:cs typeface="Open Sans"/>
                <a:sym typeface="Open Sans"/>
              </a:rPr>
              <a:t> button on the project home page to create an Issue. </a:t>
            </a:r>
            <a:endParaRPr sz="2200" b="0" i="0" u="none" strike="noStrike" cap="none" dirty="0">
              <a:solidFill>
                <a:srgbClr val="3F3F3F"/>
              </a:solidFill>
              <a:latin typeface="Open Sans"/>
              <a:ea typeface="Open Sans"/>
              <a:cs typeface="Open Sans"/>
              <a:sym typeface="Open Sans"/>
            </a:endParaRPr>
          </a:p>
        </p:txBody>
      </p:sp>
      <p:sp>
        <p:nvSpPr>
          <p:cNvPr id="1092" name="Google Shape;1092;p88"/>
          <p:cNvSpPr/>
          <p:nvPr/>
        </p:nvSpPr>
        <p:spPr>
          <a:xfrm>
            <a:off x="4970309" y="4127500"/>
            <a:ext cx="5113491" cy="6858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093" name="Google Shape;1093;p88"/>
          <p:cNvPicPr preferRelativeResize="0"/>
          <p:nvPr/>
        </p:nvPicPr>
        <p:blipFill rotWithShape="1">
          <a:blip r:embed="rId4">
            <a:alphaModFix/>
          </a:blip>
          <a:srcRect t="6807" b="6798"/>
          <a:stretch/>
        </p:blipFill>
        <p:spPr>
          <a:xfrm>
            <a:off x="6538623" y="889500"/>
            <a:ext cx="3178755" cy="91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
          <p:cNvSpPr txBox="1">
            <a:spLocks noGrp="1"/>
          </p:cNvSpPr>
          <p:nvPr>
            <p:ph type="body" idx="1"/>
          </p:nvPr>
        </p:nvSpPr>
        <p:spPr>
          <a:xfrm>
            <a:off x="1632860" y="1987907"/>
            <a:ext cx="9022699" cy="5527500"/>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3F3F3F"/>
              </a:buClr>
              <a:buSzPts val="2800"/>
              <a:buNone/>
            </a:pPr>
            <a:r>
              <a:rPr lang="en-US" b="1" dirty="0">
                <a:solidFill>
                  <a:srgbClr val="3F3F3F"/>
                </a:solidFill>
                <a:latin typeface="Open Sans"/>
                <a:ea typeface="Open Sans"/>
                <a:cs typeface="Open Sans"/>
                <a:sym typeface="Open Sans"/>
              </a:rPr>
              <a:t>HTML and CSS</a:t>
            </a:r>
            <a:endParaRPr lang="en-US" dirty="0"/>
          </a:p>
          <a:p>
            <a:pPr marL="0" lvl="0" indent="0" algn="l" rtl="0">
              <a:lnSpc>
                <a:spcPct val="115000"/>
              </a:lnSpc>
              <a:spcBef>
                <a:spcPts val="1000"/>
              </a:spcBef>
              <a:spcAft>
                <a:spcPts val="0"/>
              </a:spcAft>
              <a:buClr>
                <a:srgbClr val="3F3F3F"/>
              </a:buClr>
              <a:buSzPts val="2800"/>
              <a:buNone/>
            </a:pPr>
            <a:r>
              <a:rPr lang="en-US" dirty="0">
                <a:solidFill>
                  <a:srgbClr val="3F3F3F"/>
                </a:solidFill>
                <a:latin typeface="Open Sans"/>
                <a:ea typeface="Open Sans"/>
                <a:cs typeface="Open Sans"/>
                <a:sym typeface="Open Sans"/>
              </a:rPr>
              <a:t>It is a designed interactive web page.	 	</a:t>
            </a:r>
            <a:endParaRPr lang="en-US" dirty="0"/>
          </a:p>
          <a:p>
            <a:pPr marL="0" lvl="0" indent="0" algn="l" rtl="0">
              <a:lnSpc>
                <a:spcPct val="115000"/>
              </a:lnSpc>
              <a:spcBef>
                <a:spcPts val="1000"/>
              </a:spcBef>
              <a:spcAft>
                <a:spcPts val="0"/>
              </a:spcAft>
              <a:buClr>
                <a:srgbClr val="3F3F3F"/>
              </a:buClr>
              <a:buSzPts val="2800"/>
              <a:buNone/>
            </a:pPr>
            <a:endParaRPr lang="en-US" b="1" dirty="0"/>
          </a:p>
          <a:p>
            <a:pPr marL="0" lvl="0" indent="0" algn="l" rtl="0">
              <a:lnSpc>
                <a:spcPct val="115000"/>
              </a:lnSpc>
              <a:spcBef>
                <a:spcPts val="1000"/>
              </a:spcBef>
              <a:spcAft>
                <a:spcPts val="0"/>
              </a:spcAft>
              <a:buClr>
                <a:srgbClr val="3F3F3F"/>
              </a:buClr>
              <a:buSzPts val="2800"/>
              <a:buNone/>
            </a:pPr>
            <a:r>
              <a:rPr lang="en-US" b="1" dirty="0">
                <a:solidFill>
                  <a:srgbClr val="3F3F3F"/>
                </a:solidFill>
              </a:rPr>
              <a:t>JavaScript</a:t>
            </a:r>
            <a:endParaRPr dirty="0"/>
          </a:p>
          <a:p>
            <a:pPr marL="0" lvl="0" indent="0" algn="l" rtl="0">
              <a:lnSpc>
                <a:spcPct val="115000"/>
              </a:lnSpc>
              <a:spcBef>
                <a:spcPts val="1000"/>
              </a:spcBef>
              <a:spcAft>
                <a:spcPts val="0"/>
              </a:spcAft>
              <a:buClr>
                <a:srgbClr val="3F3F3F"/>
              </a:buClr>
              <a:buSzPts val="2800"/>
              <a:buNone/>
            </a:pPr>
            <a:r>
              <a:rPr lang="en-US" dirty="0">
                <a:solidFill>
                  <a:srgbClr val="3F3F3F"/>
                </a:solidFill>
              </a:rPr>
              <a:t>It is a programming language used in web pages.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8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Create Epic</a:t>
            </a:r>
            <a:endParaRPr dirty="0"/>
          </a:p>
        </p:txBody>
      </p:sp>
      <p:pic>
        <p:nvPicPr>
          <p:cNvPr id="1099" name="Google Shape;1099;p89"/>
          <p:cNvPicPr preferRelativeResize="0"/>
          <p:nvPr/>
        </p:nvPicPr>
        <p:blipFill rotWithShape="1">
          <a:blip r:embed="rId3">
            <a:alphaModFix/>
          </a:blip>
          <a:srcRect/>
          <a:stretch/>
        </p:blipFill>
        <p:spPr>
          <a:xfrm>
            <a:off x="2543021" y="2986087"/>
            <a:ext cx="11169958" cy="5243513"/>
          </a:xfrm>
          <a:prstGeom prst="rect">
            <a:avLst/>
          </a:prstGeom>
          <a:noFill/>
          <a:ln w="9525" cap="flat" cmpd="sng">
            <a:solidFill>
              <a:schemeClr val="dk1"/>
            </a:solidFill>
            <a:prstDash val="solid"/>
            <a:round/>
            <a:headEnd type="none" w="sm" len="sm"/>
            <a:tailEnd type="none" w="sm" len="sm"/>
          </a:ln>
        </p:spPr>
      </p:pic>
      <p:sp>
        <p:nvSpPr>
          <p:cNvPr id="1100" name="Google Shape;1100;p89"/>
          <p:cNvSpPr/>
          <p:nvPr/>
        </p:nvSpPr>
        <p:spPr>
          <a:xfrm>
            <a:off x="1471236" y="1741678"/>
            <a:ext cx="133143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issue can be Epic, Story, Task, or a Bug. Select Epic in Issue Type and write a summary and detailed description. </a:t>
            </a:r>
            <a:endParaRPr sz="2200" b="0" i="0" u="none" strike="noStrike" cap="none" dirty="0">
              <a:solidFill>
                <a:srgbClr val="3F3F3F"/>
              </a:solidFill>
              <a:latin typeface="Open Sans"/>
              <a:ea typeface="Open Sans"/>
              <a:cs typeface="Open Sans"/>
              <a:sym typeface="Open Sans"/>
            </a:endParaRPr>
          </a:p>
        </p:txBody>
      </p:sp>
      <p:sp>
        <p:nvSpPr>
          <p:cNvPr id="1101" name="Google Shape;1101;p89"/>
          <p:cNvSpPr/>
          <p:nvPr/>
        </p:nvSpPr>
        <p:spPr>
          <a:xfrm>
            <a:off x="5110009" y="5867400"/>
            <a:ext cx="6243791" cy="1536700"/>
          </a:xfrm>
          <a:prstGeom prst="roundRect">
            <a:avLst>
              <a:gd name="adj" fmla="val 5121"/>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02" name="Google Shape;1102;p89"/>
          <p:cNvPicPr preferRelativeResize="0"/>
          <p:nvPr/>
        </p:nvPicPr>
        <p:blipFill rotWithShape="1">
          <a:blip r:embed="rId4">
            <a:alphaModFix/>
          </a:blip>
          <a:srcRect t="6807" b="6798"/>
          <a:stretch/>
        </p:blipFill>
        <p:spPr>
          <a:xfrm>
            <a:off x="6538623" y="889500"/>
            <a:ext cx="3178755" cy="91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9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Road Map</a:t>
            </a:r>
            <a:endParaRPr dirty="0"/>
          </a:p>
        </p:txBody>
      </p:sp>
      <p:pic>
        <p:nvPicPr>
          <p:cNvPr id="1108" name="Google Shape;1108;p90"/>
          <p:cNvPicPr preferRelativeResize="0"/>
          <p:nvPr/>
        </p:nvPicPr>
        <p:blipFill rotWithShape="1">
          <a:blip r:embed="rId3">
            <a:alphaModFix/>
          </a:blip>
          <a:srcRect/>
          <a:stretch/>
        </p:blipFill>
        <p:spPr>
          <a:xfrm>
            <a:off x="2547895" y="2902743"/>
            <a:ext cx="11169958" cy="5243513"/>
          </a:xfrm>
          <a:prstGeom prst="rect">
            <a:avLst/>
          </a:prstGeom>
          <a:noFill/>
          <a:ln w="9525" cap="flat" cmpd="sng">
            <a:solidFill>
              <a:schemeClr val="dk1"/>
            </a:solidFill>
            <a:prstDash val="solid"/>
            <a:round/>
            <a:headEnd type="none" w="sm" len="sm"/>
            <a:tailEnd type="none" w="sm" len="sm"/>
          </a:ln>
        </p:spPr>
      </p:pic>
      <p:sp>
        <p:nvSpPr>
          <p:cNvPr id="1109" name="Google Shape;1109;p90"/>
          <p:cNvSpPr/>
          <p:nvPr/>
        </p:nvSpPr>
        <p:spPr>
          <a:xfrm>
            <a:off x="1726692" y="1748435"/>
            <a:ext cx="1278852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user can view added Epics in the Projects Roadmap Option. Moreover, when the user selects any epic, its summary and description can be seen.</a:t>
            </a:r>
            <a:endParaRPr sz="2200" b="0" i="0" u="none" strike="noStrike" cap="none" dirty="0">
              <a:solidFill>
                <a:srgbClr val="3F3F3F"/>
              </a:solidFill>
              <a:latin typeface="Open Sans"/>
              <a:ea typeface="Open Sans"/>
              <a:cs typeface="Open Sans"/>
              <a:sym typeface="Open Sans"/>
            </a:endParaRPr>
          </a:p>
        </p:txBody>
      </p:sp>
      <p:sp>
        <p:nvSpPr>
          <p:cNvPr id="1110" name="Google Shape;1110;p90"/>
          <p:cNvSpPr/>
          <p:nvPr/>
        </p:nvSpPr>
        <p:spPr>
          <a:xfrm>
            <a:off x="10287001" y="4127500"/>
            <a:ext cx="3276600" cy="27940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sp>
        <p:nvSpPr>
          <p:cNvPr id="1111" name="Google Shape;1111;p90"/>
          <p:cNvSpPr/>
          <p:nvPr/>
        </p:nvSpPr>
        <p:spPr>
          <a:xfrm>
            <a:off x="4584700" y="4967785"/>
            <a:ext cx="2679700" cy="4776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12" name="Google Shape;1112;p90"/>
          <p:cNvPicPr preferRelativeResize="0"/>
          <p:nvPr/>
        </p:nvPicPr>
        <p:blipFill rotWithShape="1">
          <a:blip r:embed="rId4">
            <a:alphaModFix/>
          </a:blip>
          <a:srcRect t="6807" b="6798"/>
          <a:stretch/>
        </p:blipFill>
        <p:spPr>
          <a:xfrm>
            <a:off x="6785966" y="889500"/>
            <a:ext cx="2684068" cy="91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9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User Story</a:t>
            </a:r>
            <a:endParaRPr dirty="0"/>
          </a:p>
        </p:txBody>
      </p:sp>
      <p:pic>
        <p:nvPicPr>
          <p:cNvPr id="1118" name="Google Shape;1118;p91"/>
          <p:cNvPicPr preferRelativeResize="0"/>
          <p:nvPr/>
        </p:nvPicPr>
        <p:blipFill rotWithShape="1">
          <a:blip r:embed="rId3">
            <a:alphaModFix/>
          </a:blip>
          <a:srcRect/>
          <a:stretch/>
        </p:blipFill>
        <p:spPr>
          <a:xfrm>
            <a:off x="2522345" y="2986087"/>
            <a:ext cx="11169958" cy="5243513"/>
          </a:xfrm>
          <a:prstGeom prst="rect">
            <a:avLst/>
          </a:prstGeom>
          <a:noFill/>
          <a:ln w="9525" cap="flat" cmpd="sng">
            <a:solidFill>
              <a:schemeClr val="dk1"/>
            </a:solidFill>
            <a:prstDash val="solid"/>
            <a:round/>
            <a:headEnd type="none" w="sm" len="sm"/>
            <a:tailEnd type="none" w="sm" len="sm"/>
          </a:ln>
        </p:spPr>
      </p:pic>
      <p:sp>
        <p:nvSpPr>
          <p:cNvPr id="1119" name="Google Shape;1119;p91"/>
          <p:cNvSpPr/>
          <p:nvPr/>
        </p:nvSpPr>
        <p:spPr>
          <a:xfrm>
            <a:off x="1470834" y="1739418"/>
            <a:ext cx="133143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Similarly, the user can create an issue type as Story and write complete details in the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description section. </a:t>
            </a:r>
            <a:endParaRPr sz="2200" b="0" i="0" u="none" strike="noStrike" cap="none" dirty="0">
              <a:solidFill>
                <a:srgbClr val="3F3F3F"/>
              </a:solidFill>
              <a:latin typeface="Open Sans"/>
              <a:ea typeface="Open Sans"/>
              <a:cs typeface="Open Sans"/>
              <a:sym typeface="Open Sans"/>
            </a:endParaRPr>
          </a:p>
        </p:txBody>
      </p:sp>
      <p:sp>
        <p:nvSpPr>
          <p:cNvPr id="1120" name="Google Shape;1120;p91"/>
          <p:cNvSpPr/>
          <p:nvPr/>
        </p:nvSpPr>
        <p:spPr>
          <a:xfrm>
            <a:off x="5178058" y="4106196"/>
            <a:ext cx="6290042" cy="3717004"/>
          </a:xfrm>
          <a:prstGeom prst="roundRect">
            <a:avLst>
              <a:gd name="adj" fmla="val 3342"/>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21" name="Google Shape;1121;p91"/>
          <p:cNvPicPr preferRelativeResize="0"/>
          <p:nvPr/>
        </p:nvPicPr>
        <p:blipFill rotWithShape="1">
          <a:blip r:embed="rId4">
            <a:alphaModFix/>
          </a:blip>
          <a:srcRect t="6807" b="6798"/>
          <a:stretch/>
        </p:blipFill>
        <p:spPr>
          <a:xfrm>
            <a:off x="6630735" y="889500"/>
            <a:ext cx="2994531" cy="9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Link Story to Epic</a:t>
            </a:r>
            <a:endParaRPr dirty="0"/>
          </a:p>
        </p:txBody>
      </p:sp>
      <p:pic>
        <p:nvPicPr>
          <p:cNvPr id="1127" name="Google Shape;1127;p92"/>
          <p:cNvPicPr preferRelativeResize="0"/>
          <p:nvPr/>
        </p:nvPicPr>
        <p:blipFill rotWithShape="1">
          <a:blip r:embed="rId3">
            <a:alphaModFix/>
          </a:blip>
          <a:srcRect/>
          <a:stretch/>
        </p:blipFill>
        <p:spPr>
          <a:xfrm>
            <a:off x="2529606" y="2789288"/>
            <a:ext cx="11169959" cy="5243513"/>
          </a:xfrm>
          <a:prstGeom prst="rect">
            <a:avLst/>
          </a:prstGeom>
          <a:noFill/>
          <a:ln w="9525" cap="flat" cmpd="sng">
            <a:solidFill>
              <a:schemeClr val="dk1"/>
            </a:solidFill>
            <a:prstDash val="solid"/>
            <a:round/>
            <a:headEnd type="none" w="sm" len="sm"/>
            <a:tailEnd type="none" w="sm" len="sm"/>
          </a:ln>
        </p:spPr>
      </p:pic>
      <p:sp>
        <p:nvSpPr>
          <p:cNvPr id="1128" name="Google Shape;1128;p92"/>
          <p:cNvSpPr/>
          <p:nvPr/>
        </p:nvSpPr>
        <p:spPr>
          <a:xfrm>
            <a:off x="1465648" y="1748612"/>
            <a:ext cx="133143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While </a:t>
            </a:r>
            <a:r>
              <a:rPr lang="en-US" sz="2200" b="0" i="0" u="none" strike="noStrike" cap="none" dirty="0">
                <a:solidFill>
                  <a:srgbClr val="3F3F3F"/>
                </a:solidFill>
                <a:latin typeface="Open Sans"/>
                <a:ea typeface="Open Sans"/>
                <a:cs typeface="Open Sans"/>
                <a:sym typeface="Open Sans"/>
              </a:rPr>
              <a:t>creating</a:t>
            </a:r>
            <a:r>
              <a:rPr lang="en-US" sz="2200" b="0" i="0" u="none" strike="noStrike" cap="none" dirty="0">
                <a:solidFill>
                  <a:srgbClr val="404040"/>
                </a:solidFill>
                <a:latin typeface="Open Sans"/>
                <a:ea typeface="Open Sans"/>
                <a:cs typeface="Open Sans"/>
                <a:sym typeface="Open Sans"/>
              </a:rPr>
              <a:t> the story, an option to link it to the Epic is also available in the dropdown. </a:t>
            </a:r>
            <a:endParaRPr sz="2200" b="0" i="0" u="none" strike="noStrike" cap="none" dirty="0">
              <a:solidFill>
                <a:srgbClr val="404040"/>
              </a:solidFill>
              <a:latin typeface="Open Sans"/>
              <a:ea typeface="Open Sans"/>
              <a:cs typeface="Open Sans"/>
              <a:sym typeface="Open Sans"/>
            </a:endParaRPr>
          </a:p>
        </p:txBody>
      </p:sp>
      <p:sp>
        <p:nvSpPr>
          <p:cNvPr id="1129" name="Google Shape;1129;p92"/>
          <p:cNvSpPr/>
          <p:nvPr/>
        </p:nvSpPr>
        <p:spPr>
          <a:xfrm>
            <a:off x="5067300" y="5466116"/>
            <a:ext cx="4749800" cy="1765300"/>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30" name="Google Shape;1130;p92"/>
          <p:cNvPicPr preferRelativeResize="0"/>
          <p:nvPr/>
        </p:nvPicPr>
        <p:blipFill rotWithShape="1">
          <a:blip r:embed="rId4">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Backlog</a:t>
            </a:r>
            <a:endParaRPr dirty="0"/>
          </a:p>
        </p:txBody>
      </p:sp>
      <p:pic>
        <p:nvPicPr>
          <p:cNvPr id="1136" name="Google Shape;1136;p93"/>
          <p:cNvPicPr preferRelativeResize="0"/>
          <p:nvPr/>
        </p:nvPicPr>
        <p:blipFill rotWithShape="1">
          <a:blip r:embed="rId3">
            <a:alphaModFix/>
          </a:blip>
          <a:srcRect/>
          <a:stretch/>
        </p:blipFill>
        <p:spPr>
          <a:xfrm>
            <a:off x="2638566" y="2924243"/>
            <a:ext cx="11169958" cy="5459107"/>
          </a:xfrm>
          <a:prstGeom prst="rect">
            <a:avLst/>
          </a:prstGeom>
          <a:noFill/>
          <a:ln w="9525" cap="flat" cmpd="sng">
            <a:solidFill>
              <a:schemeClr val="dk1"/>
            </a:solidFill>
            <a:prstDash val="solid"/>
            <a:round/>
            <a:headEnd type="none" w="sm" len="sm"/>
            <a:tailEnd type="none" w="sm" len="sm"/>
          </a:ln>
        </p:spPr>
      </p:pic>
      <p:sp>
        <p:nvSpPr>
          <p:cNvPr id="1137" name="Google Shape;1137;p93"/>
          <p:cNvSpPr/>
          <p:nvPr/>
        </p:nvSpPr>
        <p:spPr>
          <a:xfrm>
            <a:off x="1470773" y="1725180"/>
            <a:ext cx="133143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successfully creating the Epic story, it is listed as a Backlog in the JIRA Project Dashboard.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Now, the user can start writing technical tasks to implement the User story. </a:t>
            </a:r>
            <a:endParaRPr sz="2200" b="0" i="0" u="none" strike="noStrike" cap="none" dirty="0">
              <a:solidFill>
                <a:srgbClr val="3F3F3F"/>
              </a:solidFill>
              <a:latin typeface="Open Sans"/>
              <a:ea typeface="Open Sans"/>
              <a:cs typeface="Open Sans"/>
              <a:sym typeface="Open Sans"/>
            </a:endParaRPr>
          </a:p>
        </p:txBody>
      </p:sp>
      <p:sp>
        <p:nvSpPr>
          <p:cNvPr id="1138" name="Google Shape;1138;p93"/>
          <p:cNvSpPr/>
          <p:nvPr/>
        </p:nvSpPr>
        <p:spPr>
          <a:xfrm>
            <a:off x="2638566" y="4255616"/>
            <a:ext cx="1768334" cy="330200"/>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sp>
        <p:nvSpPr>
          <p:cNvPr id="1139" name="Google Shape;1139;p93"/>
          <p:cNvSpPr/>
          <p:nvPr/>
        </p:nvSpPr>
        <p:spPr>
          <a:xfrm>
            <a:off x="4645165" y="4621644"/>
            <a:ext cx="5616433" cy="3594100"/>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40" name="Google Shape;1140;p93"/>
          <p:cNvPicPr preferRelativeResize="0"/>
          <p:nvPr/>
        </p:nvPicPr>
        <p:blipFill rotWithShape="1">
          <a:blip r:embed="rId4">
            <a:alphaModFix/>
          </a:blip>
          <a:srcRect t="6807" b="6798"/>
          <a:stretch/>
        </p:blipFill>
        <p:spPr>
          <a:xfrm>
            <a:off x="6948806" y="889500"/>
            <a:ext cx="2358389" cy="91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Tasks</a:t>
            </a:r>
            <a:endParaRPr dirty="0"/>
          </a:p>
        </p:txBody>
      </p:sp>
      <p:pic>
        <p:nvPicPr>
          <p:cNvPr id="1146" name="Google Shape;1146;p94"/>
          <p:cNvPicPr preferRelativeResize="0"/>
          <p:nvPr/>
        </p:nvPicPr>
        <p:blipFill rotWithShape="1">
          <a:blip r:embed="rId3">
            <a:alphaModFix/>
          </a:blip>
          <a:srcRect/>
          <a:stretch/>
        </p:blipFill>
        <p:spPr>
          <a:xfrm>
            <a:off x="2529607" y="2919641"/>
            <a:ext cx="11169958" cy="5243513"/>
          </a:xfrm>
          <a:prstGeom prst="rect">
            <a:avLst/>
          </a:prstGeom>
          <a:noFill/>
          <a:ln w="9525" cap="flat" cmpd="sng">
            <a:solidFill>
              <a:schemeClr val="dk1"/>
            </a:solidFill>
            <a:prstDash val="solid"/>
            <a:round/>
            <a:headEnd type="none" w="sm" len="sm"/>
            <a:tailEnd type="none" w="sm" len="sm"/>
          </a:ln>
        </p:spPr>
      </p:pic>
      <p:sp>
        <p:nvSpPr>
          <p:cNvPr id="1147" name="Google Shape;1147;p94"/>
          <p:cNvSpPr/>
          <p:nvPr/>
        </p:nvSpPr>
        <p:spPr>
          <a:xfrm>
            <a:off x="1654116" y="1749925"/>
            <a:ext cx="12966124"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JIRA asks to create tasks in a great UX manner. Users can continue creating tasks and assign them to the team member. </a:t>
            </a:r>
            <a:endParaRPr sz="2200" b="0" i="0" u="none" strike="noStrike" cap="none" dirty="0">
              <a:solidFill>
                <a:srgbClr val="3F3F3F"/>
              </a:solidFill>
              <a:latin typeface="Open Sans"/>
              <a:ea typeface="Open Sans"/>
              <a:cs typeface="Open Sans"/>
              <a:sym typeface="Open Sans"/>
            </a:endParaRPr>
          </a:p>
        </p:txBody>
      </p:sp>
      <p:sp>
        <p:nvSpPr>
          <p:cNvPr id="1148" name="Google Shape;1148;p94"/>
          <p:cNvSpPr/>
          <p:nvPr/>
        </p:nvSpPr>
        <p:spPr>
          <a:xfrm>
            <a:off x="4454666" y="6207324"/>
            <a:ext cx="5578334" cy="1577776"/>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49" name="Google Shape;1149;p94"/>
          <p:cNvPicPr preferRelativeResize="0"/>
          <p:nvPr/>
        </p:nvPicPr>
        <p:blipFill rotWithShape="1">
          <a:blip r:embed="rId4">
            <a:alphaModFix/>
          </a:blip>
          <a:srcRect t="6807" b="6798"/>
          <a:stretch/>
        </p:blipFill>
        <p:spPr>
          <a:xfrm>
            <a:off x="7142173" y="889500"/>
            <a:ext cx="1971654" cy="91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9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Sprint Planning</a:t>
            </a:r>
            <a:endParaRPr dirty="0"/>
          </a:p>
        </p:txBody>
      </p:sp>
      <p:pic>
        <p:nvPicPr>
          <p:cNvPr id="1155" name="Google Shape;1155;p95"/>
          <p:cNvPicPr preferRelativeResize="0"/>
          <p:nvPr/>
        </p:nvPicPr>
        <p:blipFill rotWithShape="1">
          <a:blip r:embed="rId3">
            <a:alphaModFix/>
          </a:blip>
          <a:srcRect/>
          <a:stretch/>
        </p:blipFill>
        <p:spPr>
          <a:xfrm>
            <a:off x="2542960" y="2781746"/>
            <a:ext cx="11169958" cy="5472754"/>
          </a:xfrm>
          <a:prstGeom prst="rect">
            <a:avLst/>
          </a:prstGeom>
          <a:noFill/>
          <a:ln w="9525" cap="flat" cmpd="sng">
            <a:solidFill>
              <a:schemeClr val="dk1"/>
            </a:solidFill>
            <a:prstDash val="solid"/>
            <a:round/>
            <a:headEnd type="none" w="sm" len="sm"/>
            <a:tailEnd type="none" w="sm" len="sm"/>
          </a:ln>
        </p:spPr>
      </p:pic>
      <p:sp>
        <p:nvSpPr>
          <p:cNvPr id="1156" name="Google Shape;1156;p95"/>
          <p:cNvSpPr/>
          <p:nvPr/>
        </p:nvSpPr>
        <p:spPr>
          <a:xfrm>
            <a:off x="1471236" y="1741678"/>
            <a:ext cx="133143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By default, a Sprint in the backlog section is displayed by the name Sprint 1, in which tasks can be added and planned.</a:t>
            </a:r>
            <a:endParaRPr dirty="0"/>
          </a:p>
        </p:txBody>
      </p:sp>
      <p:sp>
        <p:nvSpPr>
          <p:cNvPr id="1157" name="Google Shape;1157;p95"/>
          <p:cNvSpPr/>
          <p:nvPr/>
        </p:nvSpPr>
        <p:spPr>
          <a:xfrm>
            <a:off x="4467366" y="4246628"/>
            <a:ext cx="6226034" cy="650744"/>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58" name="Google Shape;1158;p95"/>
          <p:cNvPicPr preferRelativeResize="0"/>
          <p:nvPr/>
        </p:nvPicPr>
        <p:blipFill rotWithShape="1">
          <a:blip r:embed="rId4">
            <a:alphaModFix/>
          </a:blip>
          <a:srcRect t="6807" b="6798"/>
          <a:stretch/>
        </p:blipFill>
        <p:spPr>
          <a:xfrm>
            <a:off x="5986212" y="889500"/>
            <a:ext cx="4503032" cy="9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Starting a Sprint</a:t>
            </a:r>
            <a:endParaRPr dirty="0"/>
          </a:p>
        </p:txBody>
      </p:sp>
      <p:pic>
        <p:nvPicPr>
          <p:cNvPr id="1164" name="Google Shape;1164;p96"/>
          <p:cNvPicPr preferRelativeResize="0"/>
          <p:nvPr/>
        </p:nvPicPr>
        <p:blipFill rotWithShape="1">
          <a:blip r:embed="rId3">
            <a:alphaModFix/>
          </a:blip>
          <a:srcRect/>
          <a:stretch/>
        </p:blipFill>
        <p:spPr>
          <a:xfrm>
            <a:off x="2547895" y="2823869"/>
            <a:ext cx="11169958" cy="5390869"/>
          </a:xfrm>
          <a:prstGeom prst="rect">
            <a:avLst/>
          </a:prstGeom>
          <a:noFill/>
          <a:ln w="9525" cap="flat" cmpd="sng">
            <a:solidFill>
              <a:schemeClr val="dk1"/>
            </a:solidFill>
            <a:prstDash val="solid"/>
            <a:round/>
            <a:headEnd type="none" w="sm" len="sm"/>
            <a:tailEnd type="none" w="sm" len="sm"/>
          </a:ln>
        </p:spPr>
      </p:pic>
      <p:sp>
        <p:nvSpPr>
          <p:cNvPr id="1165" name="Google Shape;1165;p96"/>
          <p:cNvSpPr/>
          <p:nvPr/>
        </p:nvSpPr>
        <p:spPr>
          <a:xfrm>
            <a:off x="1468129" y="1676937"/>
            <a:ext cx="13314332"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To start the Sprint, fill in the details regarding name, duration, or customized date range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for the duration. </a:t>
            </a:r>
            <a:endParaRPr sz="2200" b="0" i="0" u="none" strike="noStrike" cap="none" dirty="0">
              <a:solidFill>
                <a:srgbClr val="3F3F3F"/>
              </a:solidFill>
              <a:latin typeface="Open Sans"/>
              <a:ea typeface="Open Sans"/>
              <a:cs typeface="Open Sans"/>
              <a:sym typeface="Open Sans"/>
            </a:endParaRPr>
          </a:p>
        </p:txBody>
      </p:sp>
      <p:sp>
        <p:nvSpPr>
          <p:cNvPr id="1166" name="Google Shape;1166;p96"/>
          <p:cNvSpPr/>
          <p:nvPr/>
        </p:nvSpPr>
        <p:spPr>
          <a:xfrm>
            <a:off x="6093295" y="3584915"/>
            <a:ext cx="2489200" cy="2286000"/>
          </a:xfrm>
          <a:prstGeom prst="roundRect">
            <a:avLst>
              <a:gd name="adj" fmla="val 443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pic>
        <p:nvPicPr>
          <p:cNvPr id="1167" name="Google Shape;1167;p96"/>
          <p:cNvPicPr preferRelativeResize="0"/>
          <p:nvPr/>
        </p:nvPicPr>
        <p:blipFill rotWithShape="1">
          <a:blip r:embed="rId4">
            <a:alphaModFix/>
          </a:blip>
          <a:srcRect t="6807" b="6798"/>
          <a:stretch/>
        </p:blipFill>
        <p:spPr>
          <a:xfrm>
            <a:off x="5711869" y="889500"/>
            <a:ext cx="5124870" cy="91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7"/>
          <p:cNvSpPr txBox="1">
            <a:spLocks noGrp="1"/>
          </p:cNvSpPr>
          <p:nvPr>
            <p:ph type="body" idx="1"/>
          </p:nvPr>
        </p:nvSpPr>
        <p:spPr>
          <a:xfrm>
            <a:off x="8800038" y="4262954"/>
            <a:ext cx="6960000" cy="90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rgbClr val="3F3F3F"/>
              </a:buClr>
              <a:buSzPts val="1100"/>
              <a:buNone/>
            </a:pPr>
            <a:r>
              <a:rPr lang="en-US" dirty="0">
                <a:solidFill>
                  <a:srgbClr val="3F3F3F"/>
                </a:solidFill>
              </a:rPr>
              <a:t>Create Project Structure and Sync with GitHub</a:t>
            </a:r>
            <a:endParaRPr lang="en-US" dirty="0"/>
          </a:p>
        </p:txBody>
      </p:sp>
    </p:spTree>
    <p:extLst>
      <p:ext uri="{BB962C8B-B14F-4D97-AF65-F5344CB8AC3E}">
        <p14:creationId xmlns:p14="http://schemas.microsoft.com/office/powerpoint/2010/main" val="3270418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7"/>
          <p:cNvSpPr txBox="1">
            <a:spLocks noGrp="1"/>
          </p:cNvSpPr>
          <p:nvPr>
            <p:ph type="body" idx="1"/>
          </p:nvPr>
        </p:nvSpPr>
        <p:spPr>
          <a:xfrm>
            <a:off x="2731247" y="3931920"/>
            <a:ext cx="10793506"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1000"/>
              </a:spcBef>
              <a:spcAft>
                <a:spcPts val="0"/>
              </a:spcAft>
              <a:buClr>
                <a:srgbClr val="3F3F3F"/>
              </a:buClr>
              <a:buSzPts val="2800"/>
              <a:buNone/>
            </a:pPr>
            <a:r>
              <a:rPr lang="en-US" dirty="0">
                <a:solidFill>
                  <a:srgbClr val="3F3F3F"/>
                </a:solidFill>
              </a:rPr>
              <a:t>Creating Web Admin Dashboard Project Structure with Angular and Syncing with GitHub</a:t>
            </a:r>
            <a:endParaRPr dirty="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9"/>
          <p:cNvSpPr txBox="1">
            <a:spLocks noGrp="1"/>
          </p:cNvSpPr>
          <p:nvPr>
            <p:ph type="body" idx="1"/>
          </p:nvPr>
        </p:nvSpPr>
        <p:spPr>
          <a:xfrm>
            <a:off x="2482490" y="1619934"/>
            <a:ext cx="11291020" cy="629490"/>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Clr>
                <a:srgbClr val="3F3F3F"/>
              </a:buClr>
              <a:buSzPts val="2800"/>
              <a:buNone/>
            </a:pPr>
            <a:r>
              <a:rPr lang="en-US" dirty="0"/>
              <a:t>Meet Mr. Bob. He is an associate developer working for </a:t>
            </a:r>
            <a:r>
              <a:rPr lang="en-US" dirty="0" err="1"/>
              <a:t>ZeeCrop</a:t>
            </a:r>
            <a:r>
              <a:rPr lang="en-US"/>
              <a:t>. </a:t>
            </a:r>
            <a:endParaRPr/>
          </a:p>
        </p:txBody>
      </p:sp>
      <p:pic>
        <p:nvPicPr>
          <p:cNvPr id="498" name="Google Shape;498;p39"/>
          <p:cNvPicPr preferRelativeResize="0"/>
          <p:nvPr/>
        </p:nvPicPr>
        <p:blipFill rotWithShape="1">
          <a:blip r:embed="rId3">
            <a:alphaModFix/>
          </a:blip>
          <a:srcRect/>
          <a:stretch/>
        </p:blipFill>
        <p:spPr>
          <a:xfrm>
            <a:off x="6248376" y="2768711"/>
            <a:ext cx="3759247" cy="529229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9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179" name="Google Shape;1179;p98"/>
          <p:cNvSpPr/>
          <p:nvPr/>
        </p:nvSpPr>
        <p:spPr>
          <a:xfrm>
            <a:off x="3483409" y="410428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The Angular CLI is a command–line interface tool used to initialize, develop, and maintain Angular applications through command shell. </a:t>
            </a:r>
            <a:endParaRPr dirty="0"/>
          </a:p>
        </p:txBody>
      </p:sp>
      <p:pic>
        <p:nvPicPr>
          <p:cNvPr id="1180" name="Google Shape;1180;p98" descr="Pointing hand Icons - 2,315 free vector icons"/>
          <p:cNvPicPr preferRelativeResize="0"/>
          <p:nvPr/>
        </p:nvPicPr>
        <p:blipFill rotWithShape="1">
          <a:blip r:embed="rId3">
            <a:alphaModFix/>
          </a:blip>
          <a:srcRect/>
          <a:stretch/>
        </p:blipFill>
        <p:spPr>
          <a:xfrm>
            <a:off x="2226731" y="4401977"/>
            <a:ext cx="900000" cy="900000"/>
          </a:xfrm>
          <a:prstGeom prst="rect">
            <a:avLst/>
          </a:prstGeom>
          <a:noFill/>
          <a:ln>
            <a:noFill/>
          </a:ln>
        </p:spPr>
      </p:pic>
      <p:pic>
        <p:nvPicPr>
          <p:cNvPr id="1181" name="Google Shape;1181;p98"/>
          <p:cNvPicPr preferRelativeResize="0"/>
          <p:nvPr/>
        </p:nvPicPr>
        <p:blipFill rotWithShape="1">
          <a:blip r:embed="rId4">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9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187" name="Google Shape;1187;p99"/>
          <p:cNvSpPr txBox="1">
            <a:spLocks noGrp="1"/>
          </p:cNvSpPr>
          <p:nvPr>
            <p:ph type="body" idx="1"/>
          </p:nvPr>
        </p:nvSpPr>
        <p:spPr>
          <a:xfrm>
            <a:off x="1902091" y="1615897"/>
            <a:ext cx="12451817"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t>Some useful commands are:</a:t>
            </a:r>
            <a:endParaRPr dirty="0"/>
          </a:p>
        </p:txBody>
      </p:sp>
      <p:graphicFrame>
        <p:nvGraphicFramePr>
          <p:cNvPr id="1188" name="Google Shape;1188;p99"/>
          <p:cNvGraphicFramePr/>
          <p:nvPr/>
        </p:nvGraphicFramePr>
        <p:xfrm>
          <a:off x="2615728" y="3012970"/>
          <a:ext cx="11595550" cy="3413200"/>
        </p:xfrm>
        <a:graphic>
          <a:graphicData uri="http://schemas.openxmlformats.org/drawingml/2006/table">
            <a:tbl>
              <a:tblPr firstRow="1" bandRow="1">
                <a:noFill/>
                <a:tableStyleId>{39654A98-701A-4281-B95D-A48237046E09}</a:tableStyleId>
              </a:tblPr>
              <a:tblGrid>
                <a:gridCol w="5506450">
                  <a:extLst>
                    <a:ext uri="{9D8B030D-6E8A-4147-A177-3AD203B41FA5}">
                      <a16:colId xmlns:a16="http://schemas.microsoft.com/office/drawing/2014/main" val="20000"/>
                    </a:ext>
                  </a:extLst>
                </a:gridCol>
                <a:gridCol w="6089100">
                  <a:extLst>
                    <a:ext uri="{9D8B030D-6E8A-4147-A177-3AD203B41FA5}">
                      <a16:colId xmlns:a16="http://schemas.microsoft.com/office/drawing/2014/main" val="20001"/>
                    </a:ext>
                  </a:extLst>
                </a:gridCol>
              </a:tblGrid>
              <a:tr h="799925">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Task</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Command</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0"/>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Generate a project</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ng new my-first-project</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1"/>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Change directory in which project </a:t>
                      </a:r>
                      <a:br>
                        <a:rPr lang="en-US" sz="2200" b="0" u="none" strike="noStrike" cap="none" dirty="0">
                          <a:solidFill>
                            <a:srgbClr val="3F3F3F"/>
                          </a:solidFill>
                          <a:latin typeface="Open Sans"/>
                          <a:ea typeface="Open Sans"/>
                          <a:cs typeface="Open Sans"/>
                          <a:sym typeface="Open Sans"/>
                        </a:rPr>
                      </a:br>
                      <a:r>
                        <a:rPr lang="en-US" sz="2200" b="0" u="none" strike="noStrike" cap="none" dirty="0">
                          <a:solidFill>
                            <a:srgbClr val="3F3F3F"/>
                          </a:solidFill>
                          <a:latin typeface="Open Sans"/>
                          <a:ea typeface="Open Sans"/>
                          <a:cs typeface="Open Sans"/>
                          <a:sym typeface="Open Sans"/>
                        </a:rPr>
                        <a:t>is created</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cd my-first-project</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2"/>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Compile and execute the project</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ng serve</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3"/>
                  </a:ext>
                </a:extLst>
              </a:tr>
            </a:tbl>
          </a:graphicData>
        </a:graphic>
      </p:graphicFrame>
      <p:pic>
        <p:nvPicPr>
          <p:cNvPr id="1189" name="Google Shape;1189;p99"/>
          <p:cNvPicPr preferRelativeResize="0"/>
          <p:nvPr/>
        </p:nvPicPr>
        <p:blipFill rotWithShape="1">
          <a:blip r:embed="rId3">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195" name="Google Shape;1195;p100"/>
          <p:cNvSpPr txBox="1">
            <a:spLocks noGrp="1"/>
          </p:cNvSpPr>
          <p:nvPr>
            <p:ph type="body" idx="1"/>
          </p:nvPr>
        </p:nvSpPr>
        <p:spPr>
          <a:xfrm>
            <a:off x="1902030" y="1647684"/>
            <a:ext cx="12451817" cy="6380747"/>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Create an Angular project using below command in command shell.</a:t>
            </a:r>
            <a:endParaRPr dirty="0"/>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Following options will appear:  </a:t>
            </a:r>
            <a:endParaRPr dirty="0"/>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l" rtl="0">
              <a:lnSpc>
                <a:spcPct val="115000"/>
              </a:lnSpc>
              <a:spcBef>
                <a:spcPts val="1000"/>
              </a:spcBef>
              <a:spcAft>
                <a:spcPts val="0"/>
              </a:spcAft>
              <a:buClr>
                <a:srgbClr val="3F3F3F"/>
              </a:buClr>
              <a:buSzPts val="2800"/>
              <a:buFont typeface="Arial"/>
              <a:buNone/>
            </a:pPr>
            <a:endParaRPr dirty="0">
              <a:solidFill>
                <a:srgbClr val="3F3F3F"/>
              </a:solidFill>
            </a:endParaRPr>
          </a:p>
          <a:p>
            <a:pPr marL="342900" lvl="0" indent="-342900" algn="ctr" rtl="0">
              <a:lnSpc>
                <a:spcPct val="115000"/>
              </a:lnSpc>
              <a:spcBef>
                <a:spcPts val="1000"/>
              </a:spcBef>
              <a:spcAft>
                <a:spcPts val="0"/>
              </a:spcAft>
              <a:buClr>
                <a:srgbClr val="3F3F3F"/>
              </a:buClr>
              <a:buSzPts val="2800"/>
              <a:buFont typeface="Arial"/>
              <a:buChar char="•"/>
            </a:pPr>
            <a:r>
              <a:rPr lang="en-US" dirty="0">
                <a:solidFill>
                  <a:srgbClr val="3F3F3F"/>
                </a:solidFill>
              </a:rPr>
              <a:t>Enter </a:t>
            </a:r>
            <a:r>
              <a:rPr lang="en-US" i="1" dirty="0">
                <a:solidFill>
                  <a:srgbClr val="3F3F3F"/>
                </a:solidFill>
              </a:rPr>
              <a:t>y</a:t>
            </a:r>
            <a:r>
              <a:rPr lang="en-US" dirty="0">
                <a:solidFill>
                  <a:srgbClr val="3F3F3F"/>
                </a:solidFill>
              </a:rPr>
              <a:t> to enable routing and select CSS for styles. </a:t>
            </a:r>
            <a:endParaRPr dirty="0"/>
          </a:p>
          <a:p>
            <a:pPr marL="342900" lvl="0" indent="-342900" algn="ctr" rtl="0">
              <a:lnSpc>
                <a:spcPct val="115000"/>
              </a:lnSpc>
              <a:spcBef>
                <a:spcPts val="1000"/>
              </a:spcBef>
              <a:spcAft>
                <a:spcPts val="0"/>
              </a:spcAft>
              <a:buClr>
                <a:srgbClr val="3F3F3F"/>
              </a:buClr>
              <a:buSzPts val="2800"/>
              <a:buFont typeface="Arial"/>
              <a:buChar char="•"/>
            </a:pPr>
            <a:r>
              <a:rPr lang="en-US" dirty="0">
                <a:solidFill>
                  <a:srgbClr val="3F3F3F"/>
                </a:solidFill>
              </a:rPr>
              <a:t>By default, git is initialized in the project to manage VCS. </a:t>
            </a:r>
            <a:endParaRPr dirty="0">
              <a:solidFill>
                <a:srgbClr val="3F3F3F"/>
              </a:solidFill>
            </a:endParaRPr>
          </a:p>
        </p:txBody>
      </p:sp>
      <p:grpSp>
        <p:nvGrpSpPr>
          <p:cNvPr id="1196" name="Google Shape;1196;p100"/>
          <p:cNvGrpSpPr/>
          <p:nvPr/>
        </p:nvGrpSpPr>
        <p:grpSpPr>
          <a:xfrm>
            <a:off x="4868821" y="2701578"/>
            <a:ext cx="6518356" cy="929518"/>
            <a:chOff x="5103801" y="2873856"/>
            <a:chExt cx="6048395" cy="1306171"/>
          </a:xfrm>
        </p:grpSpPr>
        <p:sp>
          <p:nvSpPr>
            <p:cNvPr id="1197" name="Google Shape;1197;p100"/>
            <p:cNvSpPr/>
            <p:nvPr/>
          </p:nvSpPr>
          <p:spPr>
            <a:xfrm>
              <a:off x="5116779" y="2953737"/>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new Admin-Dashboard</a:t>
              </a:r>
              <a:endParaRPr sz="2200" b="0" i="0" u="none" strike="noStrike" cap="none" dirty="0">
                <a:solidFill>
                  <a:schemeClr val="lt1"/>
                </a:solidFill>
                <a:latin typeface="Courier New"/>
                <a:ea typeface="Courier New"/>
                <a:cs typeface="Courier New"/>
                <a:sym typeface="Courier New"/>
              </a:endParaRPr>
            </a:p>
          </p:txBody>
        </p:sp>
        <p:sp>
          <p:nvSpPr>
            <p:cNvPr id="1198" name="Google Shape;1198;p10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99" name="Google Shape;1199;p10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200" name="Google Shape;1200;p100"/>
          <p:cNvGrpSpPr/>
          <p:nvPr/>
        </p:nvGrpSpPr>
        <p:grpSpPr>
          <a:xfrm>
            <a:off x="3637352" y="4572000"/>
            <a:ext cx="9294781" cy="1211788"/>
            <a:chOff x="5103801" y="2873856"/>
            <a:chExt cx="6048395" cy="1306171"/>
          </a:xfrm>
        </p:grpSpPr>
        <p:sp>
          <p:nvSpPr>
            <p:cNvPr id="1201" name="Google Shape;1201;p10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a:t>
              </a:r>
              <a:r>
                <a:rPr lang="en-US" sz="2200" b="0" i="0" u="none" strike="noStrike" cap="none" dirty="0">
                  <a:solidFill>
                    <a:schemeClr val="lt1"/>
                  </a:solidFill>
                  <a:latin typeface="Courier New"/>
                  <a:ea typeface="Courier New"/>
                  <a:cs typeface="Courier New"/>
                  <a:sym typeface="Courier New"/>
                </a:rPr>
                <a:t> Would you like to add Angular routing? </a:t>
              </a:r>
              <a:r>
                <a:rPr lang="en-US" sz="2200" b="0" i="0" u="none" strike="noStrike" cap="none" dirty="0">
                  <a:solidFill>
                    <a:srgbClr val="00B0F0"/>
                  </a:solidFill>
                  <a:latin typeface="Courier New"/>
                  <a:ea typeface="Courier New"/>
                  <a:cs typeface="Courier New"/>
                  <a:sym typeface="Courier New"/>
                </a:rPr>
                <a:t>Yes</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a:t>
              </a:r>
              <a:r>
                <a:rPr lang="en-US" sz="2200" b="0" i="0" u="none" strike="noStrike" cap="none" dirty="0">
                  <a:solidFill>
                    <a:schemeClr val="lt1"/>
                  </a:solidFill>
                  <a:latin typeface="Courier New"/>
                  <a:ea typeface="Courier New"/>
                  <a:cs typeface="Courier New"/>
                  <a:sym typeface="Courier New"/>
                </a:rPr>
                <a:t> Which stylesheet format would you like to use? </a:t>
              </a:r>
              <a:r>
                <a:rPr lang="en-US" sz="2200" b="0" i="0" u="none" strike="noStrike" cap="none" dirty="0">
                  <a:solidFill>
                    <a:srgbClr val="00B0F0"/>
                  </a:solidFill>
                  <a:latin typeface="Courier New"/>
                  <a:ea typeface="Courier New"/>
                  <a:cs typeface="Courier New"/>
                  <a:sym typeface="Courier New"/>
                </a:rPr>
                <a:t>CSS</a:t>
              </a:r>
              <a:endParaRPr dirty="0"/>
            </a:p>
          </p:txBody>
        </p:sp>
        <p:sp>
          <p:nvSpPr>
            <p:cNvPr id="1202" name="Google Shape;1202;p10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3" name="Google Shape;1203;p10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204" name="Google Shape;1204;p100"/>
          <p:cNvPicPr preferRelativeResize="0"/>
          <p:nvPr/>
        </p:nvPicPr>
        <p:blipFill rotWithShape="1">
          <a:blip r:embed="rId3">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0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210" name="Google Shape;1210;p101"/>
          <p:cNvSpPr txBox="1">
            <a:spLocks noGrp="1"/>
          </p:cNvSpPr>
          <p:nvPr>
            <p:ph type="body" idx="1"/>
          </p:nvPr>
        </p:nvSpPr>
        <p:spPr>
          <a:xfrm>
            <a:off x="1902091" y="1615933"/>
            <a:ext cx="12451817"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t>Following project structure is created in a new Angular project:</a:t>
            </a:r>
            <a:endParaRPr dirty="0"/>
          </a:p>
        </p:txBody>
      </p:sp>
      <p:grpSp>
        <p:nvGrpSpPr>
          <p:cNvPr id="1211" name="Google Shape;1211;p101"/>
          <p:cNvGrpSpPr/>
          <p:nvPr/>
        </p:nvGrpSpPr>
        <p:grpSpPr>
          <a:xfrm>
            <a:off x="4226697" y="2615769"/>
            <a:ext cx="7807063" cy="5483677"/>
            <a:chOff x="5103801" y="2909158"/>
            <a:chExt cx="6048395" cy="1270869"/>
          </a:xfrm>
        </p:grpSpPr>
        <p:sp>
          <p:nvSpPr>
            <p:cNvPr id="1212" name="Google Shape;1212;p101"/>
            <p:cNvSpPr/>
            <p:nvPr/>
          </p:nvSpPr>
          <p:spPr>
            <a:xfrm>
              <a:off x="5113354" y="2953738"/>
              <a:ext cx="6022442" cy="1226289"/>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admin-dashboard/README.md (1060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 </a:t>
              </a:r>
              <a:r>
                <a:rPr lang="en-US" sz="1200" b="0" i="0" u="none" strike="noStrike" cap="none" dirty="0">
                  <a:solidFill>
                    <a:schemeClr val="lt1"/>
                  </a:solidFill>
                  <a:latin typeface="Courier New"/>
                  <a:ea typeface="Courier New"/>
                  <a:cs typeface="Courier New"/>
                  <a:sym typeface="Courier New"/>
                </a:rPr>
                <a:t>admin-dashboard/.editorconfig (274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admin-dashboard/.gitignore (604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 </a:t>
              </a:r>
              <a:r>
                <a:rPr lang="en-US" sz="1200" b="0" i="0" u="none" strike="noStrike" cap="none" dirty="0">
                  <a:solidFill>
                    <a:schemeClr val="lt1"/>
                  </a:solidFill>
                  <a:latin typeface="Courier New"/>
                  <a:ea typeface="Courier New"/>
                  <a:cs typeface="Courier New"/>
                  <a:sym typeface="Courier New"/>
                </a:rPr>
                <a:t>admin-dashboard/angular.json (3093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admin-dashboard/package.json (1077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admin-dashboard/tsconfig.json (783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admin-dashboard/.browserslistrc (703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 </a:t>
              </a:r>
              <a:r>
                <a:rPr lang="en-US" sz="1200" b="0" i="0" u="none" strike="noStrike" cap="none" dirty="0">
                  <a:solidFill>
                    <a:schemeClr val="lt1"/>
                  </a:solidFill>
                  <a:latin typeface="Courier New"/>
                  <a:ea typeface="Courier New"/>
                  <a:cs typeface="Courier New"/>
                  <a:sym typeface="Courier New"/>
                </a:rPr>
                <a:t>admin-dashboard/karma.conf.js (1432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admin-dashboard/tsconfig.app.json (287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admin-dashboard/tsconfig.spec.json (333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admin-dashboard/src/favicon.ico (948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 </a:t>
              </a:r>
              <a:r>
                <a:rPr lang="en-US" sz="1200" b="0" i="0" u="none" strike="noStrike" cap="none" dirty="0">
                  <a:solidFill>
                    <a:schemeClr val="lt1"/>
                  </a:solidFill>
                  <a:latin typeface="Courier New"/>
                  <a:ea typeface="Courier New"/>
                  <a:cs typeface="Courier New"/>
                  <a:sym typeface="Courier New"/>
                </a:rPr>
                <a:t>admin-dashboard/src/index.html (300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admin-dashboard/src/main.ts (372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t>
              </a:r>
              <a:r>
                <a:rPr lang="en-US" sz="1200" b="0" i="0" u="none" strike="noStrike" cap="none" dirty="0" err="1">
                  <a:solidFill>
                    <a:schemeClr val="lt1"/>
                  </a:solidFill>
                  <a:latin typeface="Courier New"/>
                  <a:ea typeface="Courier New"/>
                  <a:cs typeface="Courier New"/>
                  <a:sym typeface="Courier New"/>
                </a:rPr>
                <a:t>polyfills.ts</a:t>
              </a:r>
              <a:r>
                <a:rPr lang="en-US" sz="1200" b="0" i="0" u="none" strike="noStrike" cap="none" dirty="0">
                  <a:solidFill>
                    <a:schemeClr val="lt1"/>
                  </a:solidFill>
                  <a:latin typeface="Courier New"/>
                  <a:ea typeface="Courier New"/>
                  <a:cs typeface="Courier New"/>
                  <a:sym typeface="Courier New"/>
                </a:rPr>
                <a:t> (2820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admin-dashboard/src/styles.css (80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t>
              </a:r>
              <a:r>
                <a:rPr lang="en-US" sz="1200" b="0" i="0" u="none" strike="noStrike" cap="none" dirty="0" err="1">
                  <a:solidFill>
                    <a:schemeClr val="lt1"/>
                  </a:solidFill>
                  <a:latin typeface="Courier New"/>
                  <a:ea typeface="Courier New"/>
                  <a:cs typeface="Courier New"/>
                  <a:sym typeface="Courier New"/>
                </a:rPr>
                <a:t>test.ts</a:t>
              </a:r>
              <a:r>
                <a:rPr lang="en-US" sz="1200" b="0" i="0" u="none" strike="noStrike" cap="none" dirty="0">
                  <a:solidFill>
                    <a:schemeClr val="lt1"/>
                  </a:solidFill>
                  <a:latin typeface="Courier New"/>
                  <a:ea typeface="Courier New"/>
                  <a:cs typeface="Courier New"/>
                  <a:sym typeface="Courier New"/>
                </a:rPr>
                <a:t> (788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admin-dashboard/src/assets/.</a:t>
              </a:r>
              <a:r>
                <a:rPr lang="en-US" sz="1200" b="0" i="0" u="none" strike="noStrike" cap="none" dirty="0" err="1">
                  <a:solidFill>
                    <a:schemeClr val="lt1"/>
                  </a:solidFill>
                  <a:latin typeface="Courier New"/>
                  <a:ea typeface="Courier New"/>
                  <a:cs typeface="Courier New"/>
                  <a:sym typeface="Courier New"/>
                </a:rPr>
                <a:t>gitkeep</a:t>
              </a:r>
              <a:r>
                <a:rPr lang="en-US" sz="1200" b="0" i="0" u="none" strike="noStrike" cap="none" dirty="0">
                  <a:solidFill>
                    <a:schemeClr val="lt1"/>
                  </a:solidFill>
                  <a:latin typeface="Courier New"/>
                  <a:ea typeface="Courier New"/>
                  <a:cs typeface="Courier New"/>
                  <a:sym typeface="Courier New"/>
                </a:rPr>
                <a:t> (0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admin-dashboard/src/environments/</a:t>
              </a:r>
              <a:r>
                <a:rPr lang="en-US" sz="1200" b="0" i="0" u="none" strike="noStrike" cap="none" dirty="0" err="1">
                  <a:solidFill>
                    <a:schemeClr val="lt1"/>
                  </a:solidFill>
                  <a:latin typeface="Courier New"/>
                  <a:ea typeface="Courier New"/>
                  <a:cs typeface="Courier New"/>
                  <a:sym typeface="Courier New"/>
                </a:rPr>
                <a:t>environment.prod.ts</a:t>
              </a:r>
              <a:r>
                <a:rPr lang="en-US" sz="1200" b="0" i="0" u="none" strike="noStrike" cap="none" dirty="0">
                  <a:solidFill>
                    <a:schemeClr val="lt1"/>
                  </a:solidFill>
                  <a:latin typeface="Courier New"/>
                  <a:ea typeface="Courier New"/>
                  <a:cs typeface="Courier New"/>
                  <a:sym typeface="Courier New"/>
                </a:rPr>
                <a:t> (51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admin-dashboard/src/environments/</a:t>
              </a:r>
              <a:r>
                <a:rPr lang="en-US" sz="1200" b="0" i="0" u="none" strike="noStrike" cap="none" dirty="0" err="1">
                  <a:solidFill>
                    <a:schemeClr val="lt1"/>
                  </a:solidFill>
                  <a:latin typeface="Courier New"/>
                  <a:ea typeface="Courier New"/>
                  <a:cs typeface="Courier New"/>
                  <a:sym typeface="Courier New"/>
                </a:rPr>
                <a:t>environment.ts</a:t>
              </a:r>
              <a:r>
                <a:rPr lang="en-US" sz="1200" b="0" i="0" u="none" strike="noStrike" cap="none" dirty="0">
                  <a:solidFill>
                    <a:schemeClr val="lt1"/>
                  </a:solidFill>
                  <a:latin typeface="Courier New"/>
                  <a:ea typeface="Courier New"/>
                  <a:cs typeface="Courier New"/>
                  <a:sym typeface="Courier New"/>
                </a:rPr>
                <a:t> (658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admin-dashboard/src/app/app-</a:t>
              </a:r>
              <a:r>
                <a:rPr lang="en-US" sz="1200" b="0" i="0" u="none" strike="noStrike" cap="none" dirty="0" err="1">
                  <a:solidFill>
                    <a:schemeClr val="lt1"/>
                  </a:solidFill>
                  <a:latin typeface="Courier New"/>
                  <a:ea typeface="Courier New"/>
                  <a:cs typeface="Courier New"/>
                  <a:sym typeface="Courier New"/>
                </a:rPr>
                <a:t>routing.module.ts</a:t>
              </a:r>
              <a:r>
                <a:rPr lang="en-US" sz="1200" b="0" i="0" u="none" strike="noStrike" cap="none" dirty="0">
                  <a:solidFill>
                    <a:schemeClr val="lt1"/>
                  </a:solidFill>
                  <a:latin typeface="Courier New"/>
                  <a:ea typeface="Courier New"/>
                  <a:cs typeface="Courier New"/>
                  <a:sym typeface="Courier New"/>
                </a:rPr>
                <a:t> (245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admin-dashboard/src/app/app.module.ts (393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admin-dashboard/src/app/app.component.css (0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admin-dashboard/src/app/app.component.html (24617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t>
              </a:r>
              <a:r>
                <a:rPr lang="en-US" sz="1200" b="0" i="0" u="none" strike="noStrike" cap="none" dirty="0" err="1">
                  <a:solidFill>
                    <a:schemeClr val="lt1"/>
                  </a:solidFill>
                  <a:latin typeface="Courier New"/>
                  <a:ea typeface="Courier New"/>
                  <a:cs typeface="Courier New"/>
                  <a:sym typeface="Courier New"/>
                </a:rPr>
                <a:t>app.component.spec.ts</a:t>
              </a:r>
              <a:r>
                <a:rPr lang="en-US" sz="1200" b="0" i="0" u="none" strike="noStrike" cap="none" dirty="0">
                  <a:solidFill>
                    <a:schemeClr val="lt1"/>
                  </a:solidFill>
                  <a:latin typeface="Courier New"/>
                  <a:ea typeface="Courier New"/>
                  <a:cs typeface="Courier New"/>
                  <a:sym typeface="Courier New"/>
                </a:rPr>
                <a:t> (1100 bytes)</a:t>
              </a:r>
              <a:endParaRPr dirty="0"/>
            </a:p>
            <a:p>
              <a:pPr marL="0" marR="0" lvl="0" indent="0" algn="l" rtl="0">
                <a:lnSpc>
                  <a:spcPct val="100000"/>
                </a:lnSpc>
                <a:spcBef>
                  <a:spcPts val="0"/>
                </a:spcBef>
                <a:spcAft>
                  <a:spcPts val="0"/>
                </a:spcAft>
                <a:buNone/>
              </a:pPr>
              <a:r>
                <a:rPr lang="en-US" sz="1200" b="0" i="0" u="none" strike="noStrike" cap="none" dirty="0">
                  <a:solidFill>
                    <a:srgbClr val="93C47D"/>
                  </a:solidFill>
                  <a:latin typeface="Courier New"/>
                  <a:ea typeface="Courier New"/>
                  <a:cs typeface="Courier New"/>
                  <a:sym typeface="Courier New"/>
                </a:rPr>
                <a:t>CREATE</a:t>
              </a:r>
              <a:r>
                <a:rPr lang="en-US" sz="1200" b="0" i="0" u="none" strike="noStrike" cap="none" dirty="0">
                  <a:solidFill>
                    <a:schemeClr val="lt1"/>
                  </a:solidFill>
                  <a:latin typeface="Courier New"/>
                  <a:ea typeface="Courier New"/>
                  <a:cs typeface="Courier New"/>
                  <a:sym typeface="Courier New"/>
                </a:rPr>
                <a:t> admin-dashboard/src/app/</a:t>
              </a:r>
              <a:r>
                <a:rPr lang="en-US" sz="1200" b="0" i="0" u="none" strike="noStrike" cap="none" dirty="0" err="1">
                  <a:solidFill>
                    <a:schemeClr val="lt1"/>
                  </a:solidFill>
                  <a:latin typeface="Courier New"/>
                  <a:ea typeface="Courier New"/>
                  <a:cs typeface="Courier New"/>
                  <a:sym typeface="Courier New"/>
                </a:rPr>
                <a:t>app.component.ts</a:t>
              </a:r>
              <a:r>
                <a:rPr lang="en-US" sz="1200" b="0" i="0" u="none" strike="noStrike" cap="none" dirty="0">
                  <a:solidFill>
                    <a:schemeClr val="lt1"/>
                  </a:solidFill>
                  <a:latin typeface="Courier New"/>
                  <a:ea typeface="Courier New"/>
                  <a:cs typeface="Courier New"/>
                  <a:sym typeface="Courier New"/>
                </a:rPr>
                <a:t> (219 bytes)</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Courier New"/>
                <a:ea typeface="Courier New"/>
                <a:cs typeface="Courier New"/>
                <a:sym typeface="Courier New"/>
              </a:endParaRPr>
            </a:p>
          </p:txBody>
        </p:sp>
        <p:sp>
          <p:nvSpPr>
            <p:cNvPr id="1213" name="Google Shape;1213;p101"/>
            <p:cNvSpPr/>
            <p:nvPr/>
          </p:nvSpPr>
          <p:spPr>
            <a:xfrm>
              <a:off x="5103801" y="2909158"/>
              <a:ext cx="6048395" cy="44580"/>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0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15" name="Google Shape;1215;p101"/>
          <p:cNvPicPr preferRelativeResize="0"/>
          <p:nvPr/>
        </p:nvPicPr>
        <p:blipFill rotWithShape="1">
          <a:blip r:embed="rId3">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0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graphicFrame>
        <p:nvGraphicFramePr>
          <p:cNvPr id="1221" name="Google Shape;1221;p102"/>
          <p:cNvGraphicFramePr/>
          <p:nvPr/>
        </p:nvGraphicFramePr>
        <p:xfrm>
          <a:off x="1959788" y="1798713"/>
          <a:ext cx="12336425" cy="5546546"/>
        </p:xfrm>
        <a:graphic>
          <a:graphicData uri="http://schemas.openxmlformats.org/drawingml/2006/table">
            <a:tbl>
              <a:tblPr firstRow="1" bandRow="1">
                <a:noFill/>
                <a:tableStyleId>{39654A98-701A-4281-B95D-A48237046E09}</a:tableStyleId>
              </a:tblPr>
              <a:tblGrid>
                <a:gridCol w="4168475">
                  <a:extLst>
                    <a:ext uri="{9D8B030D-6E8A-4147-A177-3AD203B41FA5}">
                      <a16:colId xmlns:a16="http://schemas.microsoft.com/office/drawing/2014/main" val="20000"/>
                    </a:ext>
                  </a:extLst>
                </a:gridCol>
                <a:gridCol w="8167950">
                  <a:extLst>
                    <a:ext uri="{9D8B030D-6E8A-4147-A177-3AD203B41FA5}">
                      <a16:colId xmlns:a16="http://schemas.microsoft.com/office/drawing/2014/main" val="20001"/>
                    </a:ext>
                  </a:extLst>
                </a:gridCol>
              </a:tblGrid>
              <a:tr h="799925">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Command</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Use</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0"/>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.editorconfig</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Configuration file for code editors.</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1"/>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.gitignore</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Files which git should ignore.</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2"/>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README.md</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A documentation for the introduction of application.</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3"/>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angular.json</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CLI configuration defaults for all projects in the workspace, including configuration options for build, serve, and test tools that the CLI uses.</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4"/>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package.json</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It configures node package manager dependencies that are available for all projects in the workspace. </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5"/>
                  </a:ext>
                </a:extLst>
              </a:tr>
            </a:tbl>
          </a:graphicData>
        </a:graphic>
      </p:graphicFrame>
      <p:pic>
        <p:nvPicPr>
          <p:cNvPr id="1222" name="Google Shape;1222;p102"/>
          <p:cNvPicPr preferRelativeResize="0"/>
          <p:nvPr/>
        </p:nvPicPr>
        <p:blipFill rotWithShape="1">
          <a:blip r:embed="rId3">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graphicFrame>
        <p:nvGraphicFramePr>
          <p:cNvPr id="1228" name="Google Shape;1228;p103"/>
          <p:cNvGraphicFramePr/>
          <p:nvPr/>
        </p:nvGraphicFramePr>
        <p:xfrm>
          <a:off x="1941500" y="2087563"/>
          <a:ext cx="12336425" cy="4287087"/>
        </p:xfrm>
        <a:graphic>
          <a:graphicData uri="http://schemas.openxmlformats.org/drawingml/2006/table">
            <a:tbl>
              <a:tblPr firstRow="1" bandRow="1">
                <a:noFill/>
                <a:tableStyleId>{39654A98-701A-4281-B95D-A48237046E09}</a:tableStyleId>
              </a:tblPr>
              <a:tblGrid>
                <a:gridCol w="4168475">
                  <a:extLst>
                    <a:ext uri="{9D8B030D-6E8A-4147-A177-3AD203B41FA5}">
                      <a16:colId xmlns:a16="http://schemas.microsoft.com/office/drawing/2014/main" val="20000"/>
                    </a:ext>
                  </a:extLst>
                </a:gridCol>
                <a:gridCol w="8167950">
                  <a:extLst>
                    <a:ext uri="{9D8B030D-6E8A-4147-A177-3AD203B41FA5}">
                      <a16:colId xmlns:a16="http://schemas.microsoft.com/office/drawing/2014/main" val="20001"/>
                    </a:ext>
                  </a:extLst>
                </a:gridCol>
              </a:tblGrid>
              <a:tr h="799925">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Command</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200" b="1" u="none" strike="noStrike" cap="none" dirty="0">
                          <a:solidFill>
                            <a:schemeClr val="lt1"/>
                          </a:solidFill>
                          <a:latin typeface="Open Sans"/>
                          <a:ea typeface="Open Sans"/>
                          <a:cs typeface="Open Sans"/>
                          <a:sym typeface="Open Sans"/>
                        </a:rPr>
                        <a:t>Use</a:t>
                      </a:r>
                      <a:endParaRPr sz="2200" b="1" i="0" u="none" strike="noStrike" cap="none" dirty="0">
                        <a:solidFill>
                          <a:schemeClr val="lt1"/>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0"/>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package-lock.json</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Provides version information for all packages installed into node_modules</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1"/>
                  </a:ext>
                </a:extLst>
              </a:tr>
              <a:tr h="90667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src/</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Is the directory where source files for the project reside</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2"/>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node_modules/</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Is the directory where node_modules dependencies </a:t>
                      </a:r>
                      <a:br>
                        <a:rPr lang="en-US" sz="2200" b="0" u="none" strike="noStrike" cap="none" dirty="0">
                          <a:solidFill>
                            <a:srgbClr val="3F3F3F"/>
                          </a:solidFill>
                          <a:latin typeface="Open Sans"/>
                          <a:ea typeface="Open Sans"/>
                          <a:cs typeface="Open Sans"/>
                          <a:sym typeface="Open Sans"/>
                        </a:rPr>
                      </a:br>
                      <a:r>
                        <a:rPr lang="en-US" sz="2200" b="0" u="none" strike="noStrike" cap="none" dirty="0">
                          <a:solidFill>
                            <a:srgbClr val="3F3F3F"/>
                          </a:solidFill>
                          <a:latin typeface="Open Sans"/>
                          <a:ea typeface="Open Sans"/>
                          <a:cs typeface="Open Sans"/>
                          <a:sym typeface="Open Sans"/>
                        </a:rPr>
                        <a:t>can be found</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3"/>
                  </a:ext>
                </a:extLst>
              </a:tr>
              <a:tr h="799925">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tsconfig.json</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tc>
                  <a:txBody>
                    <a:bodyPr/>
                    <a:lstStyle/>
                    <a:p>
                      <a:pPr marL="0" marR="0" lvl="0" indent="0" algn="ctr" rtl="0">
                        <a:lnSpc>
                          <a:spcPct val="115000"/>
                        </a:lnSpc>
                        <a:spcBef>
                          <a:spcPts val="0"/>
                        </a:spcBef>
                        <a:spcAft>
                          <a:spcPts val="0"/>
                        </a:spcAft>
                        <a:buNone/>
                      </a:pPr>
                      <a:r>
                        <a:rPr lang="en-US" sz="2200" b="0" u="none" strike="noStrike" cap="none" dirty="0">
                          <a:solidFill>
                            <a:srgbClr val="3F3F3F"/>
                          </a:solidFill>
                          <a:latin typeface="Open Sans"/>
                          <a:ea typeface="Open Sans"/>
                          <a:cs typeface="Open Sans"/>
                          <a:sym typeface="Open Sans"/>
                        </a:rPr>
                        <a:t>Is the typescript configuration for projects in the workspace</a:t>
                      </a:r>
                      <a:endParaRPr sz="2200" b="0" i="0" u="none" strike="noStrike" cap="none" dirty="0">
                        <a:solidFill>
                          <a:srgbClr val="3F3F3F"/>
                        </a:solidFill>
                        <a:latin typeface="Open Sans"/>
                        <a:ea typeface="Open Sans"/>
                        <a:cs typeface="Open Sans"/>
                        <a:sym typeface="Open Sans"/>
                      </a:endParaRPr>
                    </a:p>
                  </a:txBody>
                  <a:tcPr marL="63500" marR="63500" marT="63500" marB="63500" anchor="ctr"/>
                </a:tc>
                <a:extLst>
                  <a:ext uri="{0D108BD9-81ED-4DB2-BD59-A6C34878D82A}">
                    <a16:rowId xmlns:a16="http://schemas.microsoft.com/office/drawing/2014/main" val="10004"/>
                  </a:ext>
                </a:extLst>
              </a:tr>
            </a:tbl>
          </a:graphicData>
        </a:graphic>
      </p:graphicFrame>
      <p:pic>
        <p:nvPicPr>
          <p:cNvPr id="1229" name="Google Shape;1229;p103"/>
          <p:cNvPicPr preferRelativeResize="0"/>
          <p:nvPr/>
        </p:nvPicPr>
        <p:blipFill rotWithShape="1">
          <a:blip r:embed="rId3">
            <a:alphaModFix/>
          </a:blip>
          <a:srcRect t="6807" b="6798"/>
          <a:stretch/>
        </p:blipFill>
        <p:spPr>
          <a:xfrm>
            <a:off x="3936512" y="889500"/>
            <a:ext cx="8858465" cy="91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0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Authentication Module</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0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Authentication Module</a:t>
            </a:r>
            <a:endParaRPr dirty="0"/>
          </a:p>
        </p:txBody>
      </p:sp>
      <p:sp>
        <p:nvSpPr>
          <p:cNvPr id="1240" name="Google Shape;1240;p105"/>
          <p:cNvSpPr txBox="1">
            <a:spLocks noGrp="1"/>
          </p:cNvSpPr>
          <p:nvPr>
            <p:ph type="body" idx="1"/>
          </p:nvPr>
        </p:nvSpPr>
        <p:spPr>
          <a:xfrm>
            <a:off x="1902091" y="1651358"/>
            <a:ext cx="12451817" cy="6873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t>Users who access the web admin dashboard, the authentication module is used for:</a:t>
            </a:r>
            <a:endParaRPr dirty="0"/>
          </a:p>
        </p:txBody>
      </p:sp>
      <p:grpSp>
        <p:nvGrpSpPr>
          <p:cNvPr id="1241" name="Google Shape;1241;p105"/>
          <p:cNvGrpSpPr/>
          <p:nvPr/>
        </p:nvGrpSpPr>
        <p:grpSpPr>
          <a:xfrm>
            <a:off x="3520221" y="3300422"/>
            <a:ext cx="3980638" cy="4035287"/>
            <a:chOff x="3462730" y="1884404"/>
            <a:chExt cx="2518346" cy="2520555"/>
          </a:xfrm>
        </p:grpSpPr>
        <p:grpSp>
          <p:nvGrpSpPr>
            <p:cNvPr id="1242" name="Google Shape;1242;p105"/>
            <p:cNvGrpSpPr/>
            <p:nvPr/>
          </p:nvGrpSpPr>
          <p:grpSpPr>
            <a:xfrm>
              <a:off x="3462730" y="1884404"/>
              <a:ext cx="2518346" cy="2520555"/>
              <a:chOff x="2760729" y="1384341"/>
              <a:chExt cx="1554480" cy="1555842"/>
            </a:xfrm>
          </p:grpSpPr>
          <p:grpSp>
            <p:nvGrpSpPr>
              <p:cNvPr id="1243" name="Google Shape;1243;p105"/>
              <p:cNvGrpSpPr/>
              <p:nvPr/>
            </p:nvGrpSpPr>
            <p:grpSpPr>
              <a:xfrm>
                <a:off x="2914544" y="1538156"/>
                <a:ext cx="1246851" cy="1248213"/>
                <a:chOff x="1201738" y="1663700"/>
                <a:chExt cx="1454150" cy="1455738"/>
              </a:xfrm>
            </p:grpSpPr>
            <p:sp>
              <p:nvSpPr>
                <p:cNvPr id="1244" name="Google Shape;1244;p10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45" name="Google Shape;1245;p10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46" name="Google Shape;1246;p10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47" name="Google Shape;1247;p10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nvGrpSpPr>
              <p:cNvPr id="1248" name="Google Shape;1248;p105"/>
              <p:cNvGrpSpPr/>
              <p:nvPr/>
            </p:nvGrpSpPr>
            <p:grpSpPr>
              <a:xfrm>
                <a:off x="2760729" y="1384341"/>
                <a:ext cx="1554480" cy="1555842"/>
                <a:chOff x="1022350" y="1484312"/>
                <a:chExt cx="1812925" cy="1814513"/>
              </a:xfrm>
            </p:grpSpPr>
            <p:sp>
              <p:nvSpPr>
                <p:cNvPr id="1249" name="Google Shape;1249;p10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50" name="Google Shape;1250;p10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51" name="Google Shape;1251;p10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52" name="Google Shape;1252;p10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sp>
          <p:nvSpPr>
            <p:cNvPr id="1253" name="Google Shape;1253;p105"/>
            <p:cNvSpPr txBox="1"/>
            <p:nvPr/>
          </p:nvSpPr>
          <p:spPr>
            <a:xfrm>
              <a:off x="4126522" y="2919308"/>
              <a:ext cx="1192968" cy="52507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Validation of Users </a:t>
              </a:r>
              <a:endParaRPr sz="2200" b="0" i="0" u="none" strike="noStrike" cap="none" dirty="0">
                <a:solidFill>
                  <a:srgbClr val="3F3F3F"/>
                </a:solidFill>
                <a:latin typeface="Open Sans"/>
                <a:ea typeface="Open Sans"/>
                <a:cs typeface="Open Sans"/>
                <a:sym typeface="Open Sans"/>
              </a:endParaRPr>
            </a:p>
          </p:txBody>
        </p:sp>
      </p:grpSp>
      <p:grpSp>
        <p:nvGrpSpPr>
          <p:cNvPr id="1254" name="Google Shape;1254;p105"/>
          <p:cNvGrpSpPr/>
          <p:nvPr/>
        </p:nvGrpSpPr>
        <p:grpSpPr>
          <a:xfrm>
            <a:off x="8772394" y="3300422"/>
            <a:ext cx="3980638" cy="4035287"/>
            <a:chOff x="3462730" y="1884404"/>
            <a:chExt cx="2518346" cy="2520555"/>
          </a:xfrm>
        </p:grpSpPr>
        <p:grpSp>
          <p:nvGrpSpPr>
            <p:cNvPr id="1255" name="Google Shape;1255;p105"/>
            <p:cNvGrpSpPr/>
            <p:nvPr/>
          </p:nvGrpSpPr>
          <p:grpSpPr>
            <a:xfrm>
              <a:off x="3462730" y="1884404"/>
              <a:ext cx="2518346" cy="2520555"/>
              <a:chOff x="2760729" y="1384341"/>
              <a:chExt cx="1554480" cy="1555842"/>
            </a:xfrm>
          </p:grpSpPr>
          <p:grpSp>
            <p:nvGrpSpPr>
              <p:cNvPr id="1256" name="Google Shape;1256;p105"/>
              <p:cNvGrpSpPr/>
              <p:nvPr/>
            </p:nvGrpSpPr>
            <p:grpSpPr>
              <a:xfrm>
                <a:off x="2914544" y="1538156"/>
                <a:ext cx="1246851" cy="1248213"/>
                <a:chOff x="1201738" y="1663700"/>
                <a:chExt cx="1454150" cy="1455738"/>
              </a:xfrm>
            </p:grpSpPr>
            <p:sp>
              <p:nvSpPr>
                <p:cNvPr id="1257" name="Google Shape;1257;p10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58" name="Google Shape;1258;p10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59" name="Google Shape;1259;p10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60" name="Google Shape;1260;p10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nvGrpSpPr>
              <p:cNvPr id="1261" name="Google Shape;1261;p105"/>
              <p:cNvGrpSpPr/>
              <p:nvPr/>
            </p:nvGrpSpPr>
            <p:grpSpPr>
              <a:xfrm>
                <a:off x="2760729" y="1384341"/>
                <a:ext cx="1554480" cy="1555842"/>
                <a:chOff x="1022350" y="1484312"/>
                <a:chExt cx="1812925" cy="1814513"/>
              </a:xfrm>
            </p:grpSpPr>
            <p:sp>
              <p:nvSpPr>
                <p:cNvPr id="1262" name="Google Shape;1262;p10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63" name="Google Shape;1263;p10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64" name="Google Shape;1264;p10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sp>
              <p:nvSpPr>
                <p:cNvPr id="1265" name="Google Shape;1265;p10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249385"/>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Clr>
                      <a:srgbClr val="000000"/>
                    </a:buClr>
                    <a:buSzPts val="1800"/>
                    <a:buFont typeface="Arial"/>
                    <a:buNone/>
                  </a:pPr>
                  <a:endParaRPr sz="1800" b="0" i="0" u="none" strike="noStrike" cap="none" dirty="0">
                    <a:solidFill>
                      <a:srgbClr val="3F3F3F"/>
                    </a:solidFill>
                    <a:latin typeface="Calibri"/>
                    <a:ea typeface="Calibri"/>
                    <a:cs typeface="Calibri"/>
                    <a:sym typeface="Calibri"/>
                  </a:endParaRPr>
                </a:p>
              </p:txBody>
            </p:sp>
          </p:grpSp>
        </p:grpSp>
        <p:sp>
          <p:nvSpPr>
            <p:cNvPr id="1266" name="Google Shape;1266;p105"/>
            <p:cNvSpPr txBox="1"/>
            <p:nvPr/>
          </p:nvSpPr>
          <p:spPr>
            <a:xfrm>
              <a:off x="3941581" y="2919307"/>
              <a:ext cx="1543663" cy="525072"/>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Authorization of Users</a:t>
              </a:r>
              <a:endParaRPr sz="2200" b="0" i="0" u="none" strike="noStrike" cap="none" dirty="0">
                <a:solidFill>
                  <a:srgbClr val="3F3F3F"/>
                </a:solidFill>
                <a:latin typeface="Open Sans"/>
                <a:ea typeface="Open Sans"/>
                <a:cs typeface="Open Sans"/>
                <a:sym typeface="Open Sans"/>
              </a:endParaRPr>
            </a:p>
          </p:txBody>
        </p:sp>
      </p:grpSp>
      <p:pic>
        <p:nvPicPr>
          <p:cNvPr id="1267" name="Google Shape;1267;p105"/>
          <p:cNvPicPr preferRelativeResize="0"/>
          <p:nvPr/>
        </p:nvPicPr>
        <p:blipFill rotWithShape="1">
          <a:blip r:embed="rId3">
            <a:alphaModFix/>
          </a:blip>
          <a:srcRect t="6807" b="6798"/>
          <a:stretch/>
        </p:blipFill>
        <p:spPr>
          <a:xfrm>
            <a:off x="4742277" y="889500"/>
            <a:ext cx="6771446" cy="9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0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Authentication Module</a:t>
            </a:r>
            <a:endParaRPr dirty="0"/>
          </a:p>
        </p:txBody>
      </p:sp>
      <p:sp>
        <p:nvSpPr>
          <p:cNvPr id="1273" name="Google Shape;1273;p106"/>
          <p:cNvSpPr txBox="1">
            <a:spLocks noGrp="1"/>
          </p:cNvSpPr>
          <p:nvPr>
            <p:ph type="body" idx="1"/>
          </p:nvPr>
        </p:nvSpPr>
        <p:spPr>
          <a:xfrm>
            <a:off x="1902030" y="1625387"/>
            <a:ext cx="12451817" cy="917845"/>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latin typeface="Open Sans"/>
                <a:ea typeface="Open Sans"/>
                <a:cs typeface="Open Sans"/>
                <a:sym typeface="Open Sans"/>
              </a:rPr>
              <a:t>Components are the primary building block for Angular applications. Each component consists of:</a:t>
            </a:r>
            <a:endParaRPr dirty="0">
              <a:solidFill>
                <a:srgbClr val="3F3F3F"/>
              </a:solidFill>
              <a:latin typeface="Open Sans"/>
              <a:ea typeface="Open Sans"/>
              <a:cs typeface="Open Sans"/>
              <a:sym typeface="Open Sans"/>
            </a:endParaRPr>
          </a:p>
        </p:txBody>
      </p:sp>
      <p:grpSp>
        <p:nvGrpSpPr>
          <p:cNvPr id="1274" name="Google Shape;1274;p106"/>
          <p:cNvGrpSpPr/>
          <p:nvPr/>
        </p:nvGrpSpPr>
        <p:grpSpPr>
          <a:xfrm>
            <a:off x="2054101" y="2722296"/>
            <a:ext cx="12558011" cy="4692964"/>
            <a:chOff x="1996915" y="2769216"/>
            <a:chExt cx="12558011" cy="4692964"/>
          </a:xfrm>
        </p:grpSpPr>
        <p:sp>
          <p:nvSpPr>
            <p:cNvPr id="1275" name="Google Shape;1275;p106"/>
            <p:cNvSpPr/>
            <p:nvPr/>
          </p:nvSpPr>
          <p:spPr>
            <a:xfrm>
              <a:off x="1996915" y="5464250"/>
              <a:ext cx="3772034" cy="1634327"/>
            </a:xfrm>
            <a:prstGeom prst="roundRect">
              <a:avLst>
                <a:gd name="adj" fmla="val 16667"/>
              </a:avLst>
            </a:prstGeom>
            <a:noFill/>
            <a:ln w="28575" cap="flat" cmpd="sng">
              <a:solidFill>
                <a:srgbClr val="0075C4"/>
              </a:solidFill>
              <a:prstDash val="solid"/>
              <a:miter lim="800000"/>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 Typescript class that defines behavior.</a:t>
              </a:r>
              <a:endParaRPr dirty="0"/>
            </a:p>
          </p:txBody>
        </p:sp>
        <p:sp>
          <p:nvSpPr>
            <p:cNvPr id="1276" name="Google Shape;1276;p106"/>
            <p:cNvSpPr/>
            <p:nvPr/>
          </p:nvSpPr>
          <p:spPr>
            <a:xfrm>
              <a:off x="5508412" y="2769216"/>
              <a:ext cx="5140315" cy="1189817"/>
            </a:xfrm>
            <a:prstGeom prst="roundRect">
              <a:avLst>
                <a:gd name="adj" fmla="val 16667"/>
              </a:avLst>
            </a:prstGeom>
            <a:noFill/>
            <a:ln w="2857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 HTML template that declares what renders on the page.</a:t>
              </a:r>
              <a:endParaRPr dirty="0"/>
            </a:p>
          </p:txBody>
        </p:sp>
        <p:sp>
          <p:nvSpPr>
            <p:cNvPr id="1277" name="Google Shape;1277;p106"/>
            <p:cNvSpPr/>
            <p:nvPr/>
          </p:nvSpPr>
          <p:spPr>
            <a:xfrm>
              <a:off x="5579646" y="5037575"/>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1D97D0"/>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sp>
          <p:nvSpPr>
            <p:cNvPr id="1278" name="Google Shape;1278;p106"/>
            <p:cNvSpPr/>
            <p:nvPr/>
          </p:nvSpPr>
          <p:spPr>
            <a:xfrm>
              <a:off x="10276249" y="5401175"/>
              <a:ext cx="4278677" cy="1697402"/>
            </a:xfrm>
            <a:prstGeom prst="roundRect">
              <a:avLst>
                <a:gd name="adj" fmla="val 16667"/>
              </a:avLst>
            </a:prstGeom>
            <a:noFill/>
            <a:ln w="28575" cap="flat" cmpd="sng">
              <a:solidFill>
                <a:srgbClr val="EFB91B"/>
              </a:solidFill>
              <a:prstDash val="solid"/>
              <a:miter lim="800000"/>
              <a:headEnd type="none" w="sm" len="sm"/>
              <a:tailEnd type="none" w="sm" len="sm"/>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 CSS selector that defines how the component is used in a template.</a:t>
              </a:r>
              <a:endParaRPr sz="2200" b="0" i="0" u="none" strike="noStrike" cap="none" dirty="0">
                <a:solidFill>
                  <a:srgbClr val="3F3F3F"/>
                </a:solidFill>
                <a:latin typeface="Open Sans"/>
                <a:ea typeface="Open Sans"/>
                <a:cs typeface="Open Sans"/>
                <a:sym typeface="Open Sans"/>
              </a:endParaRPr>
            </a:p>
          </p:txBody>
        </p:sp>
        <p:sp>
          <p:nvSpPr>
            <p:cNvPr id="1279" name="Google Shape;1279;p106"/>
            <p:cNvSpPr/>
            <p:nvPr/>
          </p:nvSpPr>
          <p:spPr>
            <a:xfrm>
              <a:off x="6867457" y="3751653"/>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36B22"/>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sp>
          <p:nvSpPr>
            <p:cNvPr id="1280" name="Google Shape;1280;p106"/>
            <p:cNvSpPr/>
            <p:nvPr/>
          </p:nvSpPr>
          <p:spPr>
            <a:xfrm>
              <a:off x="8152890" y="5037575"/>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FB91B"/>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grpSp>
      <p:sp>
        <p:nvSpPr>
          <p:cNvPr id="1281" name="Google Shape;1281;p106"/>
          <p:cNvSpPr/>
          <p:nvPr/>
        </p:nvSpPr>
        <p:spPr>
          <a:xfrm>
            <a:off x="4697984" y="7662134"/>
            <a:ext cx="6860032" cy="607502"/>
          </a:xfrm>
          <a:prstGeom prst="roundRect">
            <a:avLst>
              <a:gd name="adj" fmla="val 16667"/>
            </a:avLst>
          </a:prstGeom>
          <a:solidFill>
            <a:srgbClr val="F7CAAC"/>
          </a:solidFill>
          <a:ln>
            <a:noFill/>
          </a:ln>
        </p:spPr>
        <p:txBody>
          <a:bodyPr spcFirstLastPara="1" wrap="square" lIns="91425" tIns="45700" rIns="91425" bIns="45700" anchor="ctr" anchorCtr="0">
            <a:noAutofit/>
          </a:bodyPr>
          <a:lstStyle/>
          <a:p>
            <a:pPr marL="50800" marR="0" lvl="0" indent="0" algn="ctr" rtl="0">
              <a:lnSpc>
                <a:spcPct val="114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Optionally, CSS styles are applied to the template.</a:t>
            </a:r>
            <a:endParaRPr dirty="0"/>
          </a:p>
        </p:txBody>
      </p:sp>
      <p:pic>
        <p:nvPicPr>
          <p:cNvPr id="1282" name="Google Shape;1282;p106"/>
          <p:cNvPicPr preferRelativeResize="0"/>
          <p:nvPr/>
        </p:nvPicPr>
        <p:blipFill rotWithShape="1">
          <a:blip r:embed="rId3">
            <a:alphaModFix/>
          </a:blip>
          <a:srcRect t="6807" b="6798"/>
          <a:stretch/>
        </p:blipFill>
        <p:spPr>
          <a:xfrm>
            <a:off x="4742277" y="889500"/>
            <a:ext cx="6771446" cy="91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0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Auth Component</a:t>
            </a:r>
            <a:endParaRPr dirty="0"/>
          </a:p>
        </p:txBody>
      </p:sp>
      <p:sp>
        <p:nvSpPr>
          <p:cNvPr id="1288" name="Google Shape;1288;p107"/>
          <p:cNvSpPr txBox="1">
            <a:spLocks noGrp="1"/>
          </p:cNvSpPr>
          <p:nvPr>
            <p:ph type="body" idx="1"/>
          </p:nvPr>
        </p:nvSpPr>
        <p:spPr>
          <a:xfrm>
            <a:off x="1902091" y="1625411"/>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For terminal change directory to user project root folder use this command:</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Then, execute the below command:</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After execution, the following output is generated:</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p:txBody>
      </p:sp>
      <p:grpSp>
        <p:nvGrpSpPr>
          <p:cNvPr id="1289" name="Google Shape;1289;p107"/>
          <p:cNvGrpSpPr/>
          <p:nvPr/>
        </p:nvGrpSpPr>
        <p:grpSpPr>
          <a:xfrm>
            <a:off x="4864127" y="2424895"/>
            <a:ext cx="6518356" cy="653520"/>
            <a:chOff x="5103801" y="2873856"/>
            <a:chExt cx="6048395" cy="1306171"/>
          </a:xfrm>
        </p:grpSpPr>
        <p:sp>
          <p:nvSpPr>
            <p:cNvPr id="1290" name="Google Shape;1290;p10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cd admin-dashboard </a:t>
              </a:r>
              <a:endParaRPr dirty="0"/>
            </a:p>
          </p:txBody>
        </p:sp>
        <p:sp>
          <p:nvSpPr>
            <p:cNvPr id="1291" name="Google Shape;1291;p10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92" name="Google Shape;1292;p10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293" name="Google Shape;1293;p107"/>
          <p:cNvGrpSpPr/>
          <p:nvPr/>
        </p:nvGrpSpPr>
        <p:grpSpPr>
          <a:xfrm>
            <a:off x="4868430" y="4022524"/>
            <a:ext cx="6518356" cy="622368"/>
            <a:chOff x="5103801" y="2873856"/>
            <a:chExt cx="6048395" cy="1306171"/>
          </a:xfrm>
        </p:grpSpPr>
        <p:sp>
          <p:nvSpPr>
            <p:cNvPr id="1294" name="Google Shape;1294;p10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auth</a:t>
              </a:r>
              <a:endParaRPr dirty="0"/>
            </a:p>
          </p:txBody>
        </p:sp>
        <p:sp>
          <p:nvSpPr>
            <p:cNvPr id="1295" name="Google Shape;1295;p10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96" name="Google Shape;1296;p10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297" name="Google Shape;1297;p107"/>
          <p:cNvGrpSpPr/>
          <p:nvPr/>
        </p:nvGrpSpPr>
        <p:grpSpPr>
          <a:xfrm>
            <a:off x="4649840" y="5472608"/>
            <a:ext cx="6963787" cy="2606301"/>
            <a:chOff x="5103801" y="2873856"/>
            <a:chExt cx="6048395" cy="1306171"/>
          </a:xfrm>
        </p:grpSpPr>
        <p:sp>
          <p:nvSpPr>
            <p:cNvPr id="1298" name="Google Shape;1298;p10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299" name="Google Shape;1299;p10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00" name="Google Shape;1300;p10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301" name="Google Shape;1301;p107"/>
          <p:cNvPicPr preferRelativeResize="0"/>
          <p:nvPr/>
        </p:nvPicPr>
        <p:blipFill rotWithShape="1">
          <a:blip r:embed="rId3">
            <a:alphaModFix/>
          </a:blip>
          <a:srcRect t="6807" b="6798"/>
          <a:stretch/>
        </p:blipFill>
        <p:spPr>
          <a:xfrm>
            <a:off x="4588400" y="889500"/>
            <a:ext cx="7554688" cy="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2"/>
          <p:cNvSpPr txBox="1">
            <a:spLocks noGrp="1"/>
          </p:cNvSpPr>
          <p:nvPr>
            <p:ph type="body" idx="1"/>
          </p:nvPr>
        </p:nvSpPr>
        <p:spPr>
          <a:xfrm>
            <a:off x="3410500" y="1529786"/>
            <a:ext cx="9435000" cy="739218"/>
          </a:xfrm>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1000"/>
              </a:spcBef>
              <a:spcAft>
                <a:spcPts val="0"/>
              </a:spcAft>
              <a:buClr>
                <a:srgbClr val="3F3F3F"/>
              </a:buClr>
              <a:buSzPts val="2800"/>
              <a:buNone/>
            </a:pPr>
            <a:r>
              <a:rPr lang="en-US"/>
              <a:t>Meet Mr. Mark. He is a product owner of the team Bob is a part of. </a:t>
            </a:r>
            <a:endParaRPr/>
          </a:p>
        </p:txBody>
      </p:sp>
      <p:pic>
        <p:nvPicPr>
          <p:cNvPr id="504" name="Google Shape;504;p42"/>
          <p:cNvPicPr preferRelativeResize="0"/>
          <p:nvPr/>
        </p:nvPicPr>
        <p:blipFill rotWithShape="1">
          <a:blip r:embed="rId3">
            <a:alphaModFix/>
          </a:blip>
          <a:srcRect/>
          <a:stretch/>
        </p:blipFill>
        <p:spPr>
          <a:xfrm>
            <a:off x="4134238" y="3995780"/>
            <a:ext cx="2441037" cy="4625431"/>
          </a:xfrm>
          <a:prstGeom prst="rect">
            <a:avLst/>
          </a:prstGeom>
          <a:noFill/>
          <a:ln>
            <a:noFill/>
          </a:ln>
        </p:spPr>
      </p:pic>
      <p:pic>
        <p:nvPicPr>
          <p:cNvPr id="505" name="Google Shape;505;p42"/>
          <p:cNvPicPr preferRelativeResize="0"/>
          <p:nvPr/>
        </p:nvPicPr>
        <p:blipFill rotWithShape="1">
          <a:blip r:embed="rId4">
            <a:alphaModFix/>
          </a:blip>
          <a:srcRect/>
          <a:stretch/>
        </p:blipFill>
        <p:spPr>
          <a:xfrm flipH="1">
            <a:off x="8423882" y="3798718"/>
            <a:ext cx="1738348" cy="4343313"/>
          </a:xfrm>
          <a:prstGeom prst="rect">
            <a:avLst/>
          </a:prstGeom>
          <a:noFill/>
          <a:ln>
            <a:noFill/>
          </a:ln>
        </p:spPr>
      </p:pic>
      <p:sp>
        <p:nvSpPr>
          <p:cNvPr id="506" name="Google Shape;506;p42"/>
          <p:cNvSpPr/>
          <p:nvPr/>
        </p:nvSpPr>
        <p:spPr>
          <a:xfrm>
            <a:off x="1408176" y="2339457"/>
            <a:ext cx="6497095" cy="1459261"/>
          </a:xfrm>
          <a:prstGeom prst="wedgeRoundRectCallout">
            <a:avLst>
              <a:gd name="adj1" fmla="val -4679"/>
              <a:gd name="adj2" fmla="val 89243"/>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1800" b="0" i="0" u="none" strike="noStrike" cap="none" dirty="0">
                <a:solidFill>
                  <a:srgbClr val="3F3F3F"/>
                </a:solidFill>
                <a:latin typeface="Open Sans"/>
                <a:ea typeface="Open Sans"/>
                <a:cs typeface="Open Sans"/>
                <a:sym typeface="Open Sans"/>
              </a:rPr>
              <a:t>Hi Bob! I want to increase our product sales. For that, I require a user-friendly web page. Users should be able to find all their requirements on a single page. Can you build that kind of web page for us? </a:t>
            </a:r>
            <a:endParaRPr sz="1800" b="0" i="0" u="none" strike="noStrike" cap="none" dirty="0">
              <a:solidFill>
                <a:srgbClr val="3F3F3F"/>
              </a:solidFill>
              <a:latin typeface="Open Sans"/>
              <a:ea typeface="Open Sans"/>
              <a:cs typeface="Open Sans"/>
              <a:sym typeface="Open Sans"/>
            </a:endParaRPr>
          </a:p>
        </p:txBody>
      </p:sp>
      <p:sp>
        <p:nvSpPr>
          <p:cNvPr id="507" name="Google Shape;507;p42"/>
          <p:cNvSpPr/>
          <p:nvPr/>
        </p:nvSpPr>
        <p:spPr>
          <a:xfrm>
            <a:off x="9125986" y="2451208"/>
            <a:ext cx="2511188" cy="997526"/>
          </a:xfrm>
          <a:prstGeom prst="wedgeRoundRectCallout">
            <a:avLst>
              <a:gd name="adj1" fmla="val -39656"/>
              <a:gd name="adj2" fmla="val 81731"/>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1800" b="0" i="0" u="none" strike="noStrike" cap="none" dirty="0">
                <a:solidFill>
                  <a:srgbClr val="3F3F3F"/>
                </a:solidFill>
                <a:latin typeface="Open Sans"/>
                <a:ea typeface="Open Sans"/>
                <a:cs typeface="Open Sans"/>
                <a:sym typeface="Open Sans"/>
              </a:rPr>
              <a:t>Sure, Mark. I will do that for you. </a:t>
            </a:r>
            <a:endParaRPr sz="18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Auth Component</a:t>
            </a:r>
            <a:endParaRPr dirty="0"/>
          </a:p>
        </p:txBody>
      </p:sp>
      <p:sp>
        <p:nvSpPr>
          <p:cNvPr id="1307" name="Google Shape;1307;p108"/>
          <p:cNvSpPr txBox="1">
            <a:spLocks noGrp="1"/>
          </p:cNvSpPr>
          <p:nvPr>
            <p:ph type="body" idx="1"/>
          </p:nvPr>
        </p:nvSpPr>
        <p:spPr>
          <a:xfrm>
            <a:off x="1902091" y="1625411"/>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On terminal change directory to user project root folder using the command:</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Then execute the below command:</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a:p>
            <a:pPr marL="0" lvl="0" indent="0" algn="ctr" rtl="0">
              <a:lnSpc>
                <a:spcPct val="115000"/>
              </a:lnSpc>
              <a:spcBef>
                <a:spcPts val="1000"/>
              </a:spcBef>
              <a:spcAft>
                <a:spcPts val="0"/>
              </a:spcAft>
              <a:buClr>
                <a:srgbClr val="3F3F3F"/>
              </a:buClr>
              <a:buSzPts val="2800"/>
              <a:buFont typeface="Arial"/>
              <a:buNone/>
            </a:pPr>
            <a:r>
              <a:rPr lang="en-US" dirty="0">
                <a:solidFill>
                  <a:srgbClr val="3F3F3F"/>
                </a:solidFill>
              </a:rPr>
              <a:t>After execution the following output is generated: </a:t>
            </a:r>
            <a:endParaRPr dirty="0"/>
          </a:p>
          <a:p>
            <a:pPr marL="0" lvl="0" indent="0" algn="ctr" rtl="0">
              <a:lnSpc>
                <a:spcPct val="115000"/>
              </a:lnSpc>
              <a:spcBef>
                <a:spcPts val="1000"/>
              </a:spcBef>
              <a:spcAft>
                <a:spcPts val="0"/>
              </a:spcAft>
              <a:buClr>
                <a:srgbClr val="3F3F3F"/>
              </a:buClr>
              <a:buSzPts val="2800"/>
              <a:buFont typeface="Arial"/>
              <a:buNone/>
            </a:pPr>
            <a:endParaRPr dirty="0">
              <a:solidFill>
                <a:srgbClr val="3F3F3F"/>
              </a:solidFill>
            </a:endParaRPr>
          </a:p>
        </p:txBody>
      </p:sp>
      <p:grpSp>
        <p:nvGrpSpPr>
          <p:cNvPr id="1308" name="Google Shape;1308;p108"/>
          <p:cNvGrpSpPr/>
          <p:nvPr/>
        </p:nvGrpSpPr>
        <p:grpSpPr>
          <a:xfrm>
            <a:off x="4864127" y="2394034"/>
            <a:ext cx="6518356" cy="653520"/>
            <a:chOff x="5103801" y="2873856"/>
            <a:chExt cx="6048395" cy="1306171"/>
          </a:xfrm>
        </p:grpSpPr>
        <p:sp>
          <p:nvSpPr>
            <p:cNvPr id="1309" name="Google Shape;1309;p10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cd admin-dashboard </a:t>
              </a:r>
              <a:endParaRPr dirty="0"/>
            </a:p>
          </p:txBody>
        </p:sp>
        <p:sp>
          <p:nvSpPr>
            <p:cNvPr id="1310" name="Google Shape;1310;p10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1" name="Google Shape;1311;p10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12" name="Google Shape;1312;p108"/>
          <p:cNvGrpSpPr/>
          <p:nvPr/>
        </p:nvGrpSpPr>
        <p:grpSpPr>
          <a:xfrm>
            <a:off x="4864127" y="3880163"/>
            <a:ext cx="6518356" cy="622368"/>
            <a:chOff x="5103801" y="2873856"/>
            <a:chExt cx="6048395" cy="1306171"/>
          </a:xfrm>
        </p:grpSpPr>
        <p:sp>
          <p:nvSpPr>
            <p:cNvPr id="1313" name="Google Shape;1313;p10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auth</a:t>
              </a:r>
              <a:endParaRPr dirty="0"/>
            </a:p>
          </p:txBody>
        </p:sp>
        <p:sp>
          <p:nvSpPr>
            <p:cNvPr id="1314" name="Google Shape;1314;p10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5" name="Google Shape;1315;p10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16" name="Google Shape;1316;p108"/>
          <p:cNvGrpSpPr/>
          <p:nvPr/>
        </p:nvGrpSpPr>
        <p:grpSpPr>
          <a:xfrm>
            <a:off x="4423047" y="5416994"/>
            <a:ext cx="7400515" cy="2606301"/>
            <a:chOff x="5103801" y="2873856"/>
            <a:chExt cx="6048395" cy="1306171"/>
          </a:xfrm>
        </p:grpSpPr>
        <p:sp>
          <p:nvSpPr>
            <p:cNvPr id="1317" name="Google Shape;1317;p10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 </a:t>
              </a:r>
              <a:r>
                <a:rPr lang="en-US" sz="2000" b="0" i="0" u="none" strike="noStrike" cap="none" dirty="0">
                  <a:solidFill>
                    <a:schemeClr val="lt1"/>
                  </a:solidFill>
                  <a:latin typeface="Courier New"/>
                  <a:ea typeface="Courier New"/>
                  <a:cs typeface="Courier New"/>
                  <a:sym typeface="Courier New"/>
                </a:rPr>
                <a:t>src/app/app.module.ts</a:t>
              </a:r>
              <a:endParaRPr sz="2000" b="0" i="0" u="none" strike="noStrike" cap="none" dirty="0">
                <a:solidFill>
                  <a:schemeClr val="lt1"/>
                </a:solidFill>
                <a:latin typeface="Courier New"/>
                <a:ea typeface="Courier New"/>
                <a:cs typeface="Courier New"/>
                <a:sym typeface="Courier New"/>
              </a:endParaRPr>
            </a:p>
          </p:txBody>
        </p:sp>
        <p:sp>
          <p:nvSpPr>
            <p:cNvPr id="1318" name="Google Shape;1318;p10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9" name="Google Shape;1319;p10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320" name="Google Shape;1320;p108"/>
          <p:cNvPicPr preferRelativeResize="0"/>
          <p:nvPr/>
        </p:nvPicPr>
        <p:blipFill rotWithShape="1">
          <a:blip r:embed="rId3">
            <a:alphaModFix/>
          </a:blip>
          <a:srcRect t="6807" b="6798"/>
          <a:stretch/>
        </p:blipFill>
        <p:spPr>
          <a:xfrm>
            <a:off x="4588400" y="889500"/>
            <a:ext cx="7554688" cy="91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0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Auth Guard</a:t>
            </a:r>
            <a:endParaRPr dirty="0"/>
          </a:p>
        </p:txBody>
      </p:sp>
      <p:sp>
        <p:nvSpPr>
          <p:cNvPr id="1326" name="Google Shape;1326;p109"/>
          <p:cNvSpPr txBox="1">
            <a:spLocks noGrp="1"/>
          </p:cNvSpPr>
          <p:nvPr>
            <p:ph type="body" idx="1"/>
          </p:nvPr>
        </p:nvSpPr>
        <p:spPr>
          <a:xfrm>
            <a:off x="1902091" y="1611016"/>
            <a:ext cx="12451817" cy="769441"/>
          </a:xfrm>
          <a:prstGeom prst="rect">
            <a:avLst/>
          </a:prstGeom>
          <a:noFill/>
          <a:ln>
            <a:noFill/>
          </a:ln>
        </p:spPr>
        <p:txBody>
          <a:bodyPr spcFirstLastPara="1" wrap="square" lIns="91425" tIns="0" rIns="91425" bIns="0" anchor="t" anchorCtr="0">
            <a:normAutofit/>
          </a:bodyPr>
          <a:lstStyle/>
          <a:p>
            <a:pPr marL="457200" lvl="0" indent="-228600" algn="ctr" rtl="0">
              <a:lnSpc>
                <a:spcPct val="115000"/>
              </a:lnSpc>
              <a:spcBef>
                <a:spcPts val="1000"/>
              </a:spcBef>
              <a:spcAft>
                <a:spcPts val="0"/>
              </a:spcAft>
              <a:buClr>
                <a:srgbClr val="3F3F3F"/>
              </a:buClr>
              <a:buSzPts val="2800"/>
              <a:buNone/>
            </a:pPr>
            <a:r>
              <a:rPr lang="en-US" dirty="0">
                <a:solidFill>
                  <a:srgbClr val="3F3F3F"/>
                </a:solidFill>
              </a:rPr>
              <a:t>AuthGuard is a class which implements the interface CanActivate.</a:t>
            </a:r>
            <a:endParaRPr dirty="0"/>
          </a:p>
          <a:p>
            <a:pPr marL="457200" lvl="0" indent="-228600" algn="ctr" rtl="0">
              <a:lnSpc>
                <a:spcPct val="115000"/>
              </a:lnSpc>
              <a:spcBef>
                <a:spcPts val="1000"/>
              </a:spcBef>
              <a:spcAft>
                <a:spcPts val="0"/>
              </a:spcAft>
              <a:buClr>
                <a:srgbClr val="3F3F3F"/>
              </a:buClr>
              <a:buSzPts val="2800"/>
              <a:buNone/>
            </a:pPr>
            <a:endParaRPr dirty="0">
              <a:solidFill>
                <a:srgbClr val="3F3F3F"/>
              </a:solidFill>
            </a:endParaRPr>
          </a:p>
          <a:p>
            <a:pPr marL="457200" lvl="0" indent="-228600" algn="ctr" rtl="0">
              <a:lnSpc>
                <a:spcPct val="115000"/>
              </a:lnSpc>
              <a:spcBef>
                <a:spcPts val="1000"/>
              </a:spcBef>
              <a:spcAft>
                <a:spcPts val="0"/>
              </a:spcAft>
              <a:buClr>
                <a:srgbClr val="3F3F3F"/>
              </a:buClr>
              <a:buSzPts val="2800"/>
              <a:buNone/>
            </a:pPr>
            <a:endParaRPr dirty="0">
              <a:solidFill>
                <a:srgbClr val="3F3F3F"/>
              </a:solidFill>
            </a:endParaRPr>
          </a:p>
        </p:txBody>
      </p:sp>
      <p:grpSp>
        <p:nvGrpSpPr>
          <p:cNvPr id="1327" name="Google Shape;1327;p109"/>
          <p:cNvGrpSpPr/>
          <p:nvPr/>
        </p:nvGrpSpPr>
        <p:grpSpPr>
          <a:xfrm>
            <a:off x="1611601" y="2780089"/>
            <a:ext cx="13032676" cy="1594193"/>
            <a:chOff x="1620544" y="2768575"/>
            <a:chExt cx="13032676" cy="1594193"/>
          </a:xfrm>
        </p:grpSpPr>
        <p:sp>
          <p:nvSpPr>
            <p:cNvPr id="1328" name="Google Shape;1328;p109"/>
            <p:cNvSpPr txBox="1"/>
            <p:nvPr/>
          </p:nvSpPr>
          <p:spPr>
            <a:xfrm>
              <a:off x="1620544" y="2768575"/>
              <a:ext cx="13014912" cy="76944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Generate auth guard in auth folder using command “ng generate guard auth/auth”, then select CanActivate interface to implement in this guard. </a:t>
              </a:r>
              <a:endParaRPr dirty="0"/>
            </a:p>
          </p:txBody>
        </p:sp>
        <p:sp>
          <p:nvSpPr>
            <p:cNvPr id="1329" name="Google Shape;1329;p109"/>
            <p:cNvSpPr txBox="1"/>
            <p:nvPr/>
          </p:nvSpPr>
          <p:spPr>
            <a:xfrm>
              <a:off x="1638308" y="3931881"/>
              <a:ext cx="13014912" cy="4308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640"/>
                <a:buFont typeface="Arial"/>
                <a:buChar char="•"/>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grpSp>
        <p:nvGrpSpPr>
          <p:cNvPr id="1330" name="Google Shape;1330;p109"/>
          <p:cNvGrpSpPr/>
          <p:nvPr/>
        </p:nvGrpSpPr>
        <p:grpSpPr>
          <a:xfrm>
            <a:off x="4565913" y="4831060"/>
            <a:ext cx="7143395" cy="2991216"/>
            <a:chOff x="5103801" y="2873856"/>
            <a:chExt cx="6048395" cy="1306171"/>
          </a:xfrm>
        </p:grpSpPr>
        <p:sp>
          <p:nvSpPr>
            <p:cNvPr id="1331" name="Google Shape;1331;p10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src/app/auth/auth.guard.spec.ts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src/app/auth/auth.guard.ts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chemeClr val="lt1"/>
                </a:solidFill>
                <a:latin typeface="Courier New"/>
                <a:ea typeface="Courier New"/>
                <a:cs typeface="Courier New"/>
                <a:sym typeface="Courier New"/>
              </a:endParaRPr>
            </a:p>
          </p:txBody>
        </p:sp>
        <p:sp>
          <p:nvSpPr>
            <p:cNvPr id="1332" name="Google Shape;1332;p10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33" name="Google Shape;1333;p10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334" name="Google Shape;1334;p109"/>
          <p:cNvPicPr preferRelativeResize="0"/>
          <p:nvPr/>
        </p:nvPicPr>
        <p:blipFill rotWithShape="1">
          <a:blip r:embed="rId3">
            <a:alphaModFix/>
          </a:blip>
          <a:srcRect t="6807" b="6798"/>
          <a:stretch/>
        </p:blipFill>
        <p:spPr>
          <a:xfrm>
            <a:off x="4588400" y="889500"/>
            <a:ext cx="7554688" cy="9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1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Auth Service</a:t>
            </a:r>
            <a:endParaRPr dirty="0"/>
          </a:p>
        </p:txBody>
      </p:sp>
      <p:sp>
        <p:nvSpPr>
          <p:cNvPr id="1340" name="Google Shape;1340;p110"/>
          <p:cNvSpPr txBox="1">
            <a:spLocks noGrp="1"/>
          </p:cNvSpPr>
          <p:nvPr>
            <p:ph type="body" idx="1"/>
          </p:nvPr>
        </p:nvSpPr>
        <p:spPr>
          <a:xfrm>
            <a:off x="1902091" y="1576800"/>
            <a:ext cx="12451817" cy="5527418"/>
          </a:xfrm>
          <a:prstGeom prst="rect">
            <a:avLst/>
          </a:prstGeom>
          <a:noFill/>
          <a:ln>
            <a:noFill/>
          </a:ln>
        </p:spPr>
        <p:txBody>
          <a:bodyPr spcFirstLastPara="1" wrap="square" lIns="91425" tIns="0" rIns="91425" bIns="0" anchor="t" anchorCtr="0">
            <a:normAutofit/>
          </a:bodyPr>
          <a:lstStyle/>
          <a:p>
            <a:pPr marL="457200" lvl="0" indent="-228600" algn="ctr" rtl="0">
              <a:lnSpc>
                <a:spcPct val="115000"/>
              </a:lnSpc>
              <a:spcBef>
                <a:spcPts val="1000"/>
              </a:spcBef>
              <a:spcAft>
                <a:spcPts val="0"/>
              </a:spcAft>
              <a:buClr>
                <a:srgbClr val="3F3F3F"/>
              </a:buClr>
              <a:buSzPts val="2800"/>
              <a:buNone/>
            </a:pPr>
            <a:r>
              <a:rPr lang="en-US" dirty="0">
                <a:solidFill>
                  <a:srgbClr val="3F3F3F"/>
                </a:solidFill>
              </a:rPr>
              <a:t>For successful implementation, add Auth Service in the Project. </a:t>
            </a:r>
            <a:endParaRPr dirty="0"/>
          </a:p>
          <a:p>
            <a:pPr marL="457200" lvl="0" indent="-228600" algn="ctr" rtl="0">
              <a:lnSpc>
                <a:spcPct val="115000"/>
              </a:lnSpc>
              <a:spcBef>
                <a:spcPts val="1000"/>
              </a:spcBef>
              <a:spcAft>
                <a:spcPts val="0"/>
              </a:spcAft>
              <a:buClr>
                <a:srgbClr val="3F3F3F"/>
              </a:buClr>
              <a:buSzPts val="2800"/>
              <a:buNone/>
            </a:pPr>
            <a:endParaRPr dirty="0">
              <a:solidFill>
                <a:srgbClr val="3F3F3F"/>
              </a:solidFill>
            </a:endParaRPr>
          </a:p>
          <a:p>
            <a:pPr marL="457200" lvl="0" indent="-228600" algn="ctr" rtl="0">
              <a:lnSpc>
                <a:spcPct val="115000"/>
              </a:lnSpc>
              <a:spcBef>
                <a:spcPts val="1000"/>
              </a:spcBef>
              <a:spcAft>
                <a:spcPts val="0"/>
              </a:spcAft>
              <a:buClr>
                <a:srgbClr val="3F3F3F"/>
              </a:buClr>
              <a:buSzPts val="2800"/>
              <a:buNone/>
            </a:pPr>
            <a:endParaRPr dirty="0">
              <a:solidFill>
                <a:srgbClr val="3F3F3F"/>
              </a:solidFill>
            </a:endParaRPr>
          </a:p>
        </p:txBody>
      </p:sp>
      <p:sp>
        <p:nvSpPr>
          <p:cNvPr id="1341" name="Google Shape;1341;p110"/>
          <p:cNvSpPr txBox="1"/>
          <p:nvPr/>
        </p:nvSpPr>
        <p:spPr>
          <a:xfrm>
            <a:off x="1776853" y="3931881"/>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342" name="Google Shape;1342;p110"/>
          <p:cNvGrpSpPr/>
          <p:nvPr/>
        </p:nvGrpSpPr>
        <p:grpSpPr>
          <a:xfrm>
            <a:off x="4882350" y="4739620"/>
            <a:ext cx="6518356" cy="2606301"/>
            <a:chOff x="5103801" y="2873856"/>
            <a:chExt cx="6048395" cy="1306171"/>
          </a:xfrm>
        </p:grpSpPr>
        <p:sp>
          <p:nvSpPr>
            <p:cNvPr id="1343" name="Google Shape;1343;p11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src/app/auth/auth.service.spec.ts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src/app/auth/auth.service.ts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chemeClr val="lt1"/>
                </a:solidFill>
                <a:latin typeface="Courier New"/>
                <a:ea typeface="Courier New"/>
                <a:cs typeface="Courier New"/>
                <a:sym typeface="Courier New"/>
              </a:endParaRPr>
            </a:p>
          </p:txBody>
        </p:sp>
        <p:sp>
          <p:nvSpPr>
            <p:cNvPr id="1344" name="Google Shape;1344;p11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45" name="Google Shape;1345;p11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46" name="Google Shape;1346;p110"/>
          <p:cNvGrpSpPr/>
          <p:nvPr/>
        </p:nvGrpSpPr>
        <p:grpSpPr>
          <a:xfrm>
            <a:off x="4817650" y="2581181"/>
            <a:ext cx="6518356" cy="622368"/>
            <a:chOff x="5103801" y="2873856"/>
            <a:chExt cx="6048395" cy="1306171"/>
          </a:xfrm>
        </p:grpSpPr>
        <p:sp>
          <p:nvSpPr>
            <p:cNvPr id="1347" name="Google Shape;1347;p110"/>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service auth/aut</a:t>
              </a:r>
              <a:endParaRPr sz="2200" b="0" i="0" u="none" strike="noStrike" cap="none" dirty="0">
                <a:solidFill>
                  <a:schemeClr val="lt1"/>
                </a:solidFill>
                <a:latin typeface="Courier New"/>
                <a:ea typeface="Courier New"/>
                <a:cs typeface="Courier New"/>
                <a:sym typeface="Courier New"/>
              </a:endParaRPr>
            </a:p>
          </p:txBody>
        </p:sp>
        <p:sp>
          <p:nvSpPr>
            <p:cNvPr id="1348" name="Google Shape;1348;p110"/>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49" name="Google Shape;1349;p110"/>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350" name="Google Shape;1350;p110"/>
          <p:cNvPicPr preferRelativeResize="0"/>
          <p:nvPr/>
        </p:nvPicPr>
        <p:blipFill rotWithShape="1">
          <a:blip r:embed="rId3">
            <a:alphaModFix/>
          </a:blip>
          <a:srcRect t="6807" b="6798"/>
          <a:stretch/>
        </p:blipFill>
        <p:spPr>
          <a:xfrm>
            <a:off x="4588400" y="889500"/>
            <a:ext cx="7554688" cy="91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1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Product Module</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1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Product-List Component</a:t>
            </a:r>
            <a:endParaRPr dirty="0"/>
          </a:p>
        </p:txBody>
      </p:sp>
      <p:sp>
        <p:nvSpPr>
          <p:cNvPr id="1361" name="Google Shape;1361;p112"/>
          <p:cNvSpPr txBox="1">
            <a:spLocks noGrp="1"/>
          </p:cNvSpPr>
          <p:nvPr>
            <p:ph type="body" idx="1"/>
          </p:nvPr>
        </p:nvSpPr>
        <p:spPr>
          <a:xfrm>
            <a:off x="1902091" y="1646688"/>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solidFill>
                  <a:srgbClr val="3F3F3F"/>
                </a:solidFill>
              </a:rPr>
              <a:t>Product module includes product management. An admin user will implement the functionalities to manage products, such as: </a:t>
            </a:r>
            <a:endParaRPr dirty="0"/>
          </a:p>
          <a:p>
            <a:pPr marL="0" lvl="0" indent="0" algn="ctr" rtl="0">
              <a:lnSpc>
                <a:spcPct val="115000"/>
              </a:lnSpc>
              <a:spcBef>
                <a:spcPts val="1000"/>
              </a:spcBef>
              <a:spcAft>
                <a:spcPts val="0"/>
              </a:spcAft>
              <a:buClr>
                <a:srgbClr val="3F3F3F"/>
              </a:buClr>
              <a:buSzPts val="2200"/>
              <a:buNone/>
            </a:pPr>
            <a:endParaRPr dirty="0">
              <a:solidFill>
                <a:srgbClr val="3F3F3F"/>
              </a:solidFill>
            </a:endParaRPr>
          </a:p>
        </p:txBody>
      </p:sp>
      <p:sp>
        <p:nvSpPr>
          <p:cNvPr id="1363" name="Google Shape;1363;p112"/>
          <p:cNvSpPr/>
          <p:nvPr/>
        </p:nvSpPr>
        <p:spPr>
          <a:xfrm>
            <a:off x="2174997" y="3885182"/>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Pricing Option</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364" name="Google Shape;1364;p112"/>
          <p:cNvSpPr/>
          <p:nvPr/>
        </p:nvSpPr>
        <p:spPr>
          <a:xfrm>
            <a:off x="2174997" y="5631251"/>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50800" marR="0" lvl="0" indent="0" algn="ctr" rtl="0">
              <a:lnSpc>
                <a:spcPct val="90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Size </a:t>
            </a:r>
            <a:endParaRPr dirty="0">
              <a:solidFill>
                <a:schemeClr val="tx1">
                  <a:lumMod val="75000"/>
                  <a:lumOff val="25000"/>
                </a:schemeClr>
              </a:solidFill>
            </a:endParaRPr>
          </a:p>
        </p:txBody>
      </p:sp>
      <p:sp>
        <p:nvSpPr>
          <p:cNvPr id="1365" name="Google Shape;1365;p112"/>
          <p:cNvSpPr/>
          <p:nvPr/>
        </p:nvSpPr>
        <p:spPr>
          <a:xfrm>
            <a:off x="6585889" y="3885182"/>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Discount Applicable</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366" name="Google Shape;1366;p112"/>
          <p:cNvSpPr/>
          <p:nvPr/>
        </p:nvSpPr>
        <p:spPr>
          <a:xfrm>
            <a:off x="6585889" y="5631251"/>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Quantity Available</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367" name="Google Shape;1367;p112"/>
          <p:cNvSpPr/>
          <p:nvPr/>
        </p:nvSpPr>
        <p:spPr>
          <a:xfrm>
            <a:off x="10996781" y="3885182"/>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Material Description</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368" name="Google Shape;1368;p112"/>
          <p:cNvSpPr/>
          <p:nvPr/>
        </p:nvSpPr>
        <p:spPr>
          <a:xfrm>
            <a:off x="10996781" y="5631251"/>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Product Images </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369" name="Google Shape;1369;p112"/>
          <p:cNvPicPr preferRelativeResize="0"/>
          <p:nvPr/>
        </p:nvPicPr>
        <p:blipFill rotWithShape="1">
          <a:blip r:embed="rId3">
            <a:alphaModFix/>
          </a:blip>
          <a:srcRect t="6807" b="6798"/>
          <a:stretch/>
        </p:blipFill>
        <p:spPr>
          <a:xfrm>
            <a:off x="3488991" y="889500"/>
            <a:ext cx="9497474" cy="91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1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Product-List Component</a:t>
            </a:r>
            <a:endParaRPr dirty="0"/>
          </a:p>
        </p:txBody>
      </p:sp>
      <p:sp>
        <p:nvSpPr>
          <p:cNvPr id="1375" name="Google Shape;1375;p113"/>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rmAutofit/>
          </a:bodyPr>
          <a:lstStyle/>
          <a:p>
            <a:pPr marL="457200" lvl="0" indent="-228600" algn="ctr" rtl="0">
              <a:lnSpc>
                <a:spcPct val="115000"/>
              </a:lnSpc>
              <a:spcBef>
                <a:spcPts val="1000"/>
              </a:spcBef>
              <a:spcAft>
                <a:spcPts val="0"/>
              </a:spcAft>
              <a:buClr>
                <a:srgbClr val="3F3F3F"/>
              </a:buClr>
              <a:buSzPts val="2800"/>
              <a:buNone/>
            </a:pPr>
            <a:r>
              <a:rPr lang="en-US" dirty="0"/>
              <a:t>Generate product-list component in products folder using this command: </a:t>
            </a:r>
            <a:endParaRPr dirty="0"/>
          </a:p>
          <a:p>
            <a:pPr marL="457200" lvl="0" indent="-228600" algn="ctr" rtl="0">
              <a:lnSpc>
                <a:spcPct val="115000"/>
              </a:lnSpc>
              <a:spcBef>
                <a:spcPts val="1000"/>
              </a:spcBef>
              <a:spcAft>
                <a:spcPts val="0"/>
              </a:spcAft>
              <a:buClr>
                <a:srgbClr val="3F3F3F"/>
              </a:buClr>
              <a:buSzPts val="2800"/>
              <a:buNone/>
            </a:pPr>
            <a:endParaRPr dirty="0"/>
          </a:p>
          <a:p>
            <a:pPr marL="457200" lvl="0" indent="-228600" algn="ctr" rtl="0">
              <a:lnSpc>
                <a:spcPct val="115000"/>
              </a:lnSpc>
              <a:spcBef>
                <a:spcPts val="1000"/>
              </a:spcBef>
              <a:spcAft>
                <a:spcPts val="0"/>
              </a:spcAft>
              <a:buClr>
                <a:srgbClr val="3F3F3F"/>
              </a:buClr>
              <a:buSzPts val="2800"/>
              <a:buNone/>
            </a:pPr>
            <a:endParaRPr dirty="0"/>
          </a:p>
        </p:txBody>
      </p:sp>
      <p:sp>
        <p:nvSpPr>
          <p:cNvPr id="1376" name="Google Shape;1376;p113"/>
          <p:cNvSpPr txBox="1"/>
          <p:nvPr/>
        </p:nvSpPr>
        <p:spPr>
          <a:xfrm>
            <a:off x="1620544" y="3933257"/>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377" name="Google Shape;1377;p113"/>
          <p:cNvGrpSpPr/>
          <p:nvPr/>
        </p:nvGrpSpPr>
        <p:grpSpPr>
          <a:xfrm>
            <a:off x="3962823" y="4779857"/>
            <a:ext cx="8330231" cy="3286780"/>
            <a:chOff x="5103801" y="2873856"/>
            <a:chExt cx="6048395" cy="1306171"/>
          </a:xfrm>
        </p:grpSpPr>
        <p:sp>
          <p:nvSpPr>
            <p:cNvPr id="1378" name="Google Shape;1378;p11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src/app/auth/product-list.component.css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src/app/auth/product-list.component.html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src/app/auth/product-list.component.spec.ts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src/app/auth/product-list.component.ts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chemeClr val="lt1"/>
                </a:solidFill>
                <a:latin typeface="Courier New"/>
                <a:ea typeface="Courier New"/>
                <a:cs typeface="Courier New"/>
                <a:sym typeface="Courier New"/>
              </a:endParaRPr>
            </a:p>
          </p:txBody>
        </p:sp>
        <p:sp>
          <p:nvSpPr>
            <p:cNvPr id="1379" name="Google Shape;1379;p11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0" name="Google Shape;1380;p11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81" name="Google Shape;1381;p113"/>
          <p:cNvGrpSpPr/>
          <p:nvPr/>
        </p:nvGrpSpPr>
        <p:grpSpPr>
          <a:xfrm>
            <a:off x="4266653" y="2638196"/>
            <a:ext cx="7722693" cy="622368"/>
            <a:chOff x="5103801" y="2873856"/>
            <a:chExt cx="6048395" cy="1306171"/>
          </a:xfrm>
        </p:grpSpPr>
        <p:sp>
          <p:nvSpPr>
            <p:cNvPr id="1382" name="Google Shape;1382;p11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products/productList</a:t>
              </a:r>
              <a:endParaRPr sz="2200" b="0" i="0" u="none" strike="noStrike" cap="none" dirty="0">
                <a:solidFill>
                  <a:schemeClr val="lt1"/>
                </a:solidFill>
                <a:latin typeface="Courier New"/>
                <a:ea typeface="Courier New"/>
                <a:cs typeface="Courier New"/>
                <a:sym typeface="Courier New"/>
              </a:endParaRPr>
            </a:p>
          </p:txBody>
        </p:sp>
        <p:sp>
          <p:nvSpPr>
            <p:cNvPr id="1383" name="Google Shape;1383;p11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4" name="Google Shape;1384;p11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385" name="Google Shape;1385;p113"/>
          <p:cNvPicPr preferRelativeResize="0"/>
          <p:nvPr/>
        </p:nvPicPr>
        <p:blipFill rotWithShape="1">
          <a:blip r:embed="rId3">
            <a:alphaModFix/>
          </a:blip>
          <a:srcRect t="6807" b="6798"/>
          <a:stretch/>
        </p:blipFill>
        <p:spPr>
          <a:xfrm>
            <a:off x="3488991" y="889500"/>
            <a:ext cx="9497474" cy="91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Product-View Component</a:t>
            </a:r>
            <a:endParaRPr dirty="0"/>
          </a:p>
        </p:txBody>
      </p:sp>
      <p:sp>
        <p:nvSpPr>
          <p:cNvPr id="1391" name="Google Shape;1391;p114"/>
          <p:cNvSpPr txBox="1">
            <a:spLocks noGrp="1"/>
          </p:cNvSpPr>
          <p:nvPr>
            <p:ph type="body" idx="1"/>
          </p:nvPr>
        </p:nvSpPr>
        <p:spPr>
          <a:xfrm>
            <a:off x="1902091" y="1599059"/>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In order to view the products, generate product-list component in products folder </a:t>
            </a:r>
            <a:br>
              <a:rPr lang="en-US" dirty="0"/>
            </a:br>
            <a:r>
              <a:rPr lang="en-US" dirty="0"/>
              <a:t>using this command:</a:t>
            </a:r>
            <a:endParaRPr dirty="0"/>
          </a:p>
          <a:p>
            <a:pPr marL="457200" lvl="0" indent="-228600" algn="ctr" rtl="0">
              <a:lnSpc>
                <a:spcPct val="115000"/>
              </a:lnSpc>
              <a:spcBef>
                <a:spcPts val="1000"/>
              </a:spcBef>
              <a:spcAft>
                <a:spcPts val="0"/>
              </a:spcAft>
              <a:buClr>
                <a:srgbClr val="3F3F3F"/>
              </a:buClr>
              <a:buSzPts val="2800"/>
              <a:buNone/>
            </a:pPr>
            <a:endParaRPr dirty="0"/>
          </a:p>
        </p:txBody>
      </p:sp>
      <p:sp>
        <p:nvSpPr>
          <p:cNvPr id="1392" name="Google Shape;1392;p114"/>
          <p:cNvSpPr txBox="1"/>
          <p:nvPr/>
        </p:nvSpPr>
        <p:spPr>
          <a:xfrm>
            <a:off x="1620544" y="3931881"/>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393" name="Google Shape;1393;p114"/>
          <p:cNvGrpSpPr/>
          <p:nvPr/>
        </p:nvGrpSpPr>
        <p:grpSpPr>
          <a:xfrm>
            <a:off x="3676220" y="4781233"/>
            <a:ext cx="8903437" cy="3286780"/>
            <a:chOff x="5103801" y="2873856"/>
            <a:chExt cx="6048395" cy="1306171"/>
          </a:xfrm>
        </p:grpSpPr>
        <p:sp>
          <p:nvSpPr>
            <p:cNvPr id="1394" name="Google Shape;1394;p11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src/app/auth/product-view.component.css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src/app/auth/product-view.component.html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src/app/auth/product-view.component.spec.ts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src/app/auth/product-view.component.ts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395" name="Google Shape;1395;p11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6" name="Google Shape;1396;p11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97" name="Google Shape;1397;p114"/>
          <p:cNvGrpSpPr/>
          <p:nvPr/>
        </p:nvGrpSpPr>
        <p:grpSpPr>
          <a:xfrm>
            <a:off x="4266653" y="2913450"/>
            <a:ext cx="7722693" cy="622368"/>
            <a:chOff x="5103801" y="2873856"/>
            <a:chExt cx="6048395" cy="1306171"/>
          </a:xfrm>
        </p:grpSpPr>
        <p:sp>
          <p:nvSpPr>
            <p:cNvPr id="1398" name="Google Shape;1398;p114"/>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products/productView</a:t>
              </a:r>
              <a:endParaRPr sz="2200" b="0" i="0" u="none" strike="noStrike" cap="none" dirty="0">
                <a:solidFill>
                  <a:schemeClr val="lt1"/>
                </a:solidFill>
                <a:latin typeface="Courier New"/>
                <a:ea typeface="Courier New"/>
                <a:cs typeface="Courier New"/>
                <a:sym typeface="Courier New"/>
              </a:endParaRPr>
            </a:p>
          </p:txBody>
        </p:sp>
        <p:sp>
          <p:nvSpPr>
            <p:cNvPr id="1399" name="Google Shape;1399;p11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0" name="Google Shape;1400;p11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401" name="Google Shape;1401;p114"/>
          <p:cNvPicPr preferRelativeResize="0"/>
          <p:nvPr/>
        </p:nvPicPr>
        <p:blipFill rotWithShape="1">
          <a:blip r:embed="rId3">
            <a:alphaModFix/>
          </a:blip>
          <a:srcRect t="6807" b="6798"/>
          <a:stretch/>
        </p:blipFill>
        <p:spPr>
          <a:xfrm>
            <a:off x="3488991" y="889500"/>
            <a:ext cx="9497474" cy="910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1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Users Module</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1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User Component</a:t>
            </a:r>
            <a:endParaRPr dirty="0"/>
          </a:p>
        </p:txBody>
      </p:sp>
      <p:sp>
        <p:nvSpPr>
          <p:cNvPr id="1412" name="Google Shape;1412;p116"/>
          <p:cNvSpPr txBox="1">
            <a:spLocks noGrp="1"/>
          </p:cNvSpPr>
          <p:nvPr>
            <p:ph type="body" idx="1"/>
          </p:nvPr>
        </p:nvSpPr>
        <p:spPr>
          <a:xfrm>
            <a:off x="1902030" y="1649632"/>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Generate user component using this command:</a:t>
            </a:r>
            <a:endParaRPr dirty="0"/>
          </a:p>
        </p:txBody>
      </p:sp>
      <p:sp>
        <p:nvSpPr>
          <p:cNvPr id="1413" name="Google Shape;1413;p116"/>
          <p:cNvSpPr txBox="1"/>
          <p:nvPr/>
        </p:nvSpPr>
        <p:spPr>
          <a:xfrm>
            <a:off x="1620544" y="3982454"/>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414" name="Google Shape;1414;p116"/>
          <p:cNvGrpSpPr/>
          <p:nvPr/>
        </p:nvGrpSpPr>
        <p:grpSpPr>
          <a:xfrm>
            <a:off x="4216260" y="5043309"/>
            <a:ext cx="7823479" cy="2605050"/>
            <a:chOff x="5103801" y="2873856"/>
            <a:chExt cx="6048395" cy="1306171"/>
          </a:xfrm>
        </p:grpSpPr>
        <p:sp>
          <p:nvSpPr>
            <p:cNvPr id="1415" name="Google Shape;1415;p11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src/app/auth/users.component.css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src/app/auth/users.component.html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src/app/auth/users.component.spec.ts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src/app/auth/users.component.ts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416" name="Google Shape;1416;p11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17" name="Google Shape;1417;p11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18" name="Google Shape;1418;p116"/>
          <p:cNvGrpSpPr/>
          <p:nvPr/>
        </p:nvGrpSpPr>
        <p:grpSpPr>
          <a:xfrm>
            <a:off x="4266653" y="2682675"/>
            <a:ext cx="7722693" cy="622368"/>
            <a:chOff x="5103801" y="2873856"/>
            <a:chExt cx="6048395" cy="1306171"/>
          </a:xfrm>
        </p:grpSpPr>
        <p:sp>
          <p:nvSpPr>
            <p:cNvPr id="1419" name="Google Shape;1419;p11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users</a:t>
              </a:r>
              <a:endParaRPr sz="2200" b="0" i="0" u="none" strike="noStrike" cap="none" dirty="0">
                <a:solidFill>
                  <a:schemeClr val="lt1"/>
                </a:solidFill>
                <a:latin typeface="Courier New"/>
                <a:ea typeface="Courier New"/>
                <a:cs typeface="Courier New"/>
                <a:sym typeface="Courier New"/>
              </a:endParaRPr>
            </a:p>
          </p:txBody>
        </p:sp>
        <p:sp>
          <p:nvSpPr>
            <p:cNvPr id="1420" name="Google Shape;1420;p11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21" name="Google Shape;1421;p11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422" name="Google Shape;1422;p116"/>
          <p:cNvPicPr preferRelativeResize="0"/>
          <p:nvPr/>
        </p:nvPicPr>
        <p:blipFill rotWithShape="1">
          <a:blip r:embed="rId3">
            <a:alphaModFix/>
          </a:blip>
          <a:srcRect t="6807" b="6798"/>
          <a:stretch/>
        </p:blipFill>
        <p:spPr>
          <a:xfrm>
            <a:off x="4151328" y="889500"/>
            <a:ext cx="8099648" cy="91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1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Orders Module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3"/>
          <p:cNvSpPr txBox="1">
            <a:spLocks noGrp="1"/>
          </p:cNvSpPr>
          <p:nvPr>
            <p:ph type="body" idx="1"/>
          </p:nvPr>
        </p:nvSpPr>
        <p:spPr>
          <a:xfrm>
            <a:off x="2142508" y="1588800"/>
            <a:ext cx="11577030" cy="997526"/>
          </a:xfrm>
          <a:prstGeom prst="rect">
            <a:avLst/>
          </a:prstGeom>
          <a:noFill/>
          <a:ln>
            <a:noFill/>
          </a:ln>
        </p:spPr>
        <p:txBody>
          <a:bodyPr spcFirstLastPara="1" wrap="square" lIns="91425" tIns="0" rIns="91425" bIns="0" anchor="t" anchorCtr="0">
            <a:noAutofit/>
          </a:bodyPr>
          <a:lstStyle/>
          <a:p>
            <a:pPr marL="0" lvl="0" indent="0" algn="ctr" rtl="0">
              <a:lnSpc>
                <a:spcPct val="114000"/>
              </a:lnSpc>
              <a:spcBef>
                <a:spcPts val="1000"/>
              </a:spcBef>
              <a:spcAft>
                <a:spcPts val="0"/>
              </a:spcAft>
              <a:buClr>
                <a:srgbClr val="3F3F3F"/>
              </a:buClr>
              <a:buSzPts val="2800"/>
              <a:buNone/>
            </a:pPr>
            <a:r>
              <a:rPr lang="en-US"/>
              <a:t>Now, Mr. Bob thinks about Mr. Mark’s requirements and is puzzled about designing a web page where all the options are available on a single page. </a:t>
            </a:r>
            <a:endParaRPr/>
          </a:p>
        </p:txBody>
      </p:sp>
      <p:pic>
        <p:nvPicPr>
          <p:cNvPr id="513" name="Google Shape;513;p43"/>
          <p:cNvPicPr preferRelativeResize="0"/>
          <p:nvPr/>
        </p:nvPicPr>
        <p:blipFill rotWithShape="1">
          <a:blip r:embed="rId3">
            <a:alphaModFix/>
          </a:blip>
          <a:srcRect/>
          <a:stretch/>
        </p:blipFill>
        <p:spPr>
          <a:xfrm>
            <a:off x="6768153" y="3181379"/>
            <a:ext cx="1850252" cy="5080797"/>
          </a:xfrm>
          <a:prstGeom prst="rect">
            <a:avLst/>
          </a:prstGeom>
          <a:noFill/>
          <a:ln>
            <a:noFill/>
          </a:ln>
        </p:spPr>
      </p:pic>
      <p:sp>
        <p:nvSpPr>
          <p:cNvPr id="514" name="Google Shape;514;p43"/>
          <p:cNvSpPr/>
          <p:nvPr/>
        </p:nvSpPr>
        <p:spPr>
          <a:xfrm>
            <a:off x="8399707" y="2891096"/>
            <a:ext cx="2511188" cy="997526"/>
          </a:xfrm>
          <a:prstGeom prst="wedgeRoundRectCallout">
            <a:avLst>
              <a:gd name="adj1" fmla="val -39656"/>
              <a:gd name="adj2" fmla="val 81731"/>
              <a:gd name="adj3" fmla="val 16667"/>
            </a:avLst>
          </a:prstGeom>
          <a:solidFill>
            <a:srgbClr val="F9DEC9"/>
          </a:solidFill>
          <a:ln w="12700" cap="flat" cmpd="sng">
            <a:solidFill>
              <a:srgbClr val="E9AF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1800" b="0" i="0" u="none" strike="noStrike" cap="none">
                <a:solidFill>
                  <a:srgbClr val="3F3F3F"/>
                </a:solidFill>
                <a:latin typeface="Open Sans"/>
                <a:ea typeface="Open Sans"/>
                <a:cs typeface="Open Sans"/>
                <a:sym typeface="Open Sans"/>
              </a:rPr>
              <a:t>Let me do some research on this.</a:t>
            </a:r>
            <a:endParaRPr sz="18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1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Orders Component</a:t>
            </a:r>
            <a:endParaRPr dirty="0"/>
          </a:p>
        </p:txBody>
      </p:sp>
      <p:sp>
        <p:nvSpPr>
          <p:cNvPr id="1433" name="Google Shape;1433;p118"/>
          <p:cNvSpPr txBox="1">
            <a:spLocks noGrp="1"/>
          </p:cNvSpPr>
          <p:nvPr>
            <p:ph type="body" idx="1"/>
          </p:nvPr>
        </p:nvSpPr>
        <p:spPr>
          <a:xfrm>
            <a:off x="1902091" y="1640197"/>
            <a:ext cx="12451817" cy="11821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t>The admin dashboard must have insights on the orders placed by end users from their</a:t>
            </a:r>
            <a:br>
              <a:rPr lang="en-US" dirty="0"/>
            </a:br>
            <a:r>
              <a:rPr lang="en-US" dirty="0"/>
              <a:t> web app. Few of the details which would be required include:</a:t>
            </a:r>
            <a:endParaRPr dirty="0"/>
          </a:p>
          <a:p>
            <a:pPr marL="0" lvl="0" indent="0" algn="ctr" rtl="0">
              <a:lnSpc>
                <a:spcPct val="115000"/>
              </a:lnSpc>
              <a:spcBef>
                <a:spcPts val="1000"/>
              </a:spcBef>
              <a:spcAft>
                <a:spcPts val="0"/>
              </a:spcAft>
              <a:buClr>
                <a:srgbClr val="3F3F3F"/>
              </a:buClr>
              <a:buSzPts val="2200"/>
              <a:buNone/>
            </a:pPr>
            <a:endParaRPr dirty="0"/>
          </a:p>
        </p:txBody>
      </p:sp>
      <p:sp>
        <p:nvSpPr>
          <p:cNvPr id="1434" name="Google Shape;1434;p118"/>
          <p:cNvSpPr/>
          <p:nvPr/>
        </p:nvSpPr>
        <p:spPr>
          <a:xfrm>
            <a:off x="3474402" y="3247557"/>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View order details which will include products and their quantity.</a:t>
            </a:r>
            <a:endParaRPr dirty="0"/>
          </a:p>
        </p:txBody>
      </p:sp>
      <p:sp>
        <p:nvSpPr>
          <p:cNvPr id="1435" name="Google Shape;1435;p118"/>
          <p:cNvSpPr/>
          <p:nvPr/>
        </p:nvSpPr>
        <p:spPr>
          <a:xfrm>
            <a:off x="3474402" y="5148749"/>
            <a:ext cx="10256838" cy="148522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Check the availability of products in order, and if not available, notify the user accordingly either manually or by the algorithmic approach.</a:t>
            </a:r>
            <a:endParaRPr dirty="0"/>
          </a:p>
        </p:txBody>
      </p:sp>
      <p:pic>
        <p:nvPicPr>
          <p:cNvPr id="1436" name="Google Shape;1436;p118" descr="Pointing hand Icons - 2,315 free vector icons"/>
          <p:cNvPicPr preferRelativeResize="0"/>
          <p:nvPr/>
        </p:nvPicPr>
        <p:blipFill rotWithShape="1">
          <a:blip r:embed="rId3">
            <a:alphaModFix/>
          </a:blip>
          <a:srcRect/>
          <a:stretch/>
        </p:blipFill>
        <p:spPr>
          <a:xfrm>
            <a:off x="2199436" y="3651350"/>
            <a:ext cx="900000" cy="900000"/>
          </a:xfrm>
          <a:prstGeom prst="rect">
            <a:avLst/>
          </a:prstGeom>
          <a:noFill/>
          <a:ln>
            <a:noFill/>
          </a:ln>
        </p:spPr>
      </p:pic>
      <p:pic>
        <p:nvPicPr>
          <p:cNvPr id="1437" name="Google Shape;1437;p118" descr="Pointing hand Icons - 2,315 free vector icons"/>
          <p:cNvPicPr preferRelativeResize="0"/>
          <p:nvPr/>
        </p:nvPicPr>
        <p:blipFill rotWithShape="1">
          <a:blip r:embed="rId3">
            <a:alphaModFix/>
          </a:blip>
          <a:srcRect/>
          <a:stretch/>
        </p:blipFill>
        <p:spPr>
          <a:xfrm>
            <a:off x="2221978" y="5380403"/>
            <a:ext cx="900000" cy="900000"/>
          </a:xfrm>
          <a:prstGeom prst="rect">
            <a:avLst/>
          </a:prstGeom>
          <a:noFill/>
          <a:ln>
            <a:noFill/>
          </a:ln>
        </p:spPr>
      </p:pic>
      <p:pic>
        <p:nvPicPr>
          <p:cNvPr id="1438" name="Google Shape;1438;p118"/>
          <p:cNvPicPr preferRelativeResize="0"/>
          <p:nvPr/>
        </p:nvPicPr>
        <p:blipFill rotWithShape="1">
          <a:blip r:embed="rId4">
            <a:alphaModFix/>
          </a:blip>
          <a:srcRect t="6807" b="6798"/>
          <a:stretch/>
        </p:blipFill>
        <p:spPr>
          <a:xfrm>
            <a:off x="4151328" y="889500"/>
            <a:ext cx="8099648" cy="91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19"/>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Orders Component</a:t>
            </a:r>
            <a:endParaRPr dirty="0"/>
          </a:p>
        </p:txBody>
      </p:sp>
      <p:sp>
        <p:nvSpPr>
          <p:cNvPr id="1444" name="Google Shape;1444;p119"/>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Generate orders component using this command:</a:t>
            </a:r>
            <a:endParaRPr dirty="0"/>
          </a:p>
        </p:txBody>
      </p:sp>
      <p:sp>
        <p:nvSpPr>
          <p:cNvPr id="1445" name="Google Shape;1445;p119"/>
          <p:cNvSpPr txBox="1"/>
          <p:nvPr/>
        </p:nvSpPr>
        <p:spPr>
          <a:xfrm>
            <a:off x="1620544" y="3994341"/>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446" name="Google Shape;1446;p119"/>
          <p:cNvGrpSpPr/>
          <p:nvPr/>
        </p:nvGrpSpPr>
        <p:grpSpPr>
          <a:xfrm>
            <a:off x="4216260" y="4970482"/>
            <a:ext cx="7823479" cy="2605050"/>
            <a:chOff x="5103801" y="2873856"/>
            <a:chExt cx="6048395" cy="1306171"/>
          </a:xfrm>
        </p:grpSpPr>
        <p:sp>
          <p:nvSpPr>
            <p:cNvPr id="1447" name="Google Shape;1447;p11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src/app/auth/orders.component.css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src/app/auth/orders.component.html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src/app/auth/orders.component.spec.ts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src/app/auth/orders.component.ts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 </a:t>
              </a:r>
              <a:r>
                <a:rPr lang="en-US" sz="2000" b="0" i="0" u="none" strike="noStrike" cap="none" dirty="0">
                  <a:solidFill>
                    <a:schemeClr val="lt1"/>
                  </a:solidFill>
                  <a:latin typeface="Courier New"/>
                  <a:ea typeface="Courier New"/>
                  <a:cs typeface="Courier New"/>
                  <a:sym typeface="Courier New"/>
                </a:rPr>
                <a:t>src/app/app.module.ts</a:t>
              </a:r>
              <a:endParaRPr sz="2000" b="0" i="0" u="none" strike="noStrike" cap="none" dirty="0">
                <a:solidFill>
                  <a:schemeClr val="lt1"/>
                </a:solidFill>
                <a:latin typeface="Courier New"/>
                <a:ea typeface="Courier New"/>
                <a:cs typeface="Courier New"/>
                <a:sym typeface="Courier New"/>
              </a:endParaRPr>
            </a:p>
          </p:txBody>
        </p:sp>
        <p:sp>
          <p:nvSpPr>
            <p:cNvPr id="1448" name="Google Shape;1448;p11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49" name="Google Shape;1449;p11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50" name="Google Shape;1450;p119"/>
          <p:cNvGrpSpPr/>
          <p:nvPr/>
        </p:nvGrpSpPr>
        <p:grpSpPr>
          <a:xfrm>
            <a:off x="4266653" y="2810156"/>
            <a:ext cx="7722693" cy="622368"/>
            <a:chOff x="5103801" y="2873856"/>
            <a:chExt cx="6048395" cy="1306171"/>
          </a:xfrm>
        </p:grpSpPr>
        <p:sp>
          <p:nvSpPr>
            <p:cNvPr id="1451" name="Google Shape;1451;p119"/>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orders</a:t>
              </a:r>
              <a:endParaRPr dirty="0"/>
            </a:p>
          </p:txBody>
        </p:sp>
        <p:sp>
          <p:nvSpPr>
            <p:cNvPr id="1452" name="Google Shape;1452;p119"/>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53" name="Google Shape;1453;p119"/>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454" name="Google Shape;1454;p119"/>
          <p:cNvPicPr preferRelativeResize="0"/>
          <p:nvPr/>
        </p:nvPicPr>
        <p:blipFill rotWithShape="1">
          <a:blip r:embed="rId3">
            <a:alphaModFix/>
          </a:blip>
          <a:srcRect t="6807" b="6798"/>
          <a:stretch/>
        </p:blipFill>
        <p:spPr>
          <a:xfrm>
            <a:off x="4151328" y="889500"/>
            <a:ext cx="8099648" cy="910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Payment Module</a:t>
            </a: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2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Payment Component</a:t>
            </a:r>
            <a:endParaRPr dirty="0"/>
          </a:p>
        </p:txBody>
      </p:sp>
      <p:sp>
        <p:nvSpPr>
          <p:cNvPr id="1465" name="Google Shape;1465;p121"/>
          <p:cNvSpPr txBox="1">
            <a:spLocks noGrp="1"/>
          </p:cNvSpPr>
          <p:nvPr>
            <p:ph type="body" idx="1"/>
          </p:nvPr>
        </p:nvSpPr>
        <p:spPr>
          <a:xfrm>
            <a:off x="1902091" y="1647731"/>
            <a:ext cx="12451817" cy="105043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t>Admin must have the data for the transactions associated to the order, when user places it.</a:t>
            </a:r>
            <a:br>
              <a:rPr lang="en-US" dirty="0"/>
            </a:br>
            <a:r>
              <a:rPr lang="en-US" dirty="0"/>
              <a:t>An admin must be able to:</a:t>
            </a:r>
            <a:endParaRPr dirty="0"/>
          </a:p>
          <a:p>
            <a:pPr marL="0" lvl="0" indent="0" algn="ctr" rtl="0">
              <a:lnSpc>
                <a:spcPct val="115000"/>
              </a:lnSpc>
              <a:spcBef>
                <a:spcPts val="1000"/>
              </a:spcBef>
              <a:spcAft>
                <a:spcPts val="0"/>
              </a:spcAft>
              <a:buClr>
                <a:srgbClr val="3F3F3F"/>
              </a:buClr>
              <a:buSzPts val="2200"/>
              <a:buNone/>
            </a:pPr>
            <a:endParaRPr dirty="0"/>
          </a:p>
        </p:txBody>
      </p:sp>
      <p:sp>
        <p:nvSpPr>
          <p:cNvPr id="1466" name="Google Shape;1466;p121"/>
          <p:cNvSpPr/>
          <p:nvPr/>
        </p:nvSpPr>
        <p:spPr>
          <a:xfrm>
            <a:off x="2509946" y="4357618"/>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Manage </a:t>
            </a:r>
            <a:endParaRPr dirty="0">
              <a:solidFill>
                <a:schemeClr val="tx1">
                  <a:lumMod val="75000"/>
                  <a:lumOff val="25000"/>
                </a:schemeClr>
              </a:solidFill>
            </a:endParaRPr>
          </a:p>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payments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467" name="Google Shape;1467;p121"/>
          <p:cNvSpPr/>
          <p:nvPr/>
        </p:nvSpPr>
        <p:spPr>
          <a:xfrm>
            <a:off x="6920838" y="4357618"/>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Reject </a:t>
            </a:r>
            <a:br>
              <a:rPr lang="en-US" sz="2200" b="0" i="0" u="none" strike="noStrike" cap="none" dirty="0">
                <a:solidFill>
                  <a:schemeClr val="tx1">
                    <a:lumMod val="75000"/>
                    <a:lumOff val="25000"/>
                  </a:schemeClr>
                </a:solidFill>
                <a:latin typeface="Open Sans"/>
                <a:ea typeface="Open Sans"/>
                <a:cs typeface="Open Sans"/>
                <a:sym typeface="Open Sans"/>
              </a:rPr>
            </a:br>
            <a:r>
              <a:rPr lang="en-US" sz="2200" b="0" i="0" u="none" strike="noStrike" cap="none" dirty="0">
                <a:solidFill>
                  <a:schemeClr val="tx1">
                    <a:lumMod val="75000"/>
                    <a:lumOff val="25000"/>
                  </a:schemeClr>
                </a:solidFill>
                <a:latin typeface="Open Sans"/>
                <a:ea typeface="Open Sans"/>
                <a:cs typeface="Open Sans"/>
                <a:sym typeface="Open Sans"/>
              </a:rPr>
              <a:t>payments</a:t>
            </a:r>
            <a:endParaRPr sz="2200" b="0" i="0" u="none" strike="noStrike" cap="none" dirty="0">
              <a:solidFill>
                <a:schemeClr val="tx1">
                  <a:lumMod val="75000"/>
                  <a:lumOff val="25000"/>
                </a:schemeClr>
              </a:solidFill>
              <a:latin typeface="Open Sans"/>
              <a:ea typeface="Open Sans"/>
              <a:cs typeface="Open Sans"/>
              <a:sym typeface="Open Sans"/>
            </a:endParaRPr>
          </a:p>
        </p:txBody>
      </p:sp>
      <p:sp>
        <p:nvSpPr>
          <p:cNvPr id="1468" name="Google Shape;1468;p121"/>
          <p:cNvSpPr/>
          <p:nvPr/>
        </p:nvSpPr>
        <p:spPr>
          <a:xfrm>
            <a:off x="11331730" y="4357618"/>
            <a:ext cx="2748197" cy="1050430"/>
          </a:xfrm>
          <a:prstGeom prst="roundRect">
            <a:avLst>
              <a:gd name="adj" fmla="val 16667"/>
            </a:avLst>
          </a:prstGeom>
          <a:noFill/>
          <a:ln>
            <a:solidFill>
              <a:schemeClr val="accent2">
                <a:lumMod val="60000"/>
                <a:lumOff val="40000"/>
              </a:schemeClr>
            </a:solid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Process payments partially</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1469" name="Google Shape;1469;p121"/>
          <p:cNvPicPr preferRelativeResize="0"/>
          <p:nvPr/>
        </p:nvPicPr>
        <p:blipFill rotWithShape="1">
          <a:blip r:embed="rId3">
            <a:alphaModFix/>
          </a:blip>
          <a:srcRect t="6807" b="6798"/>
          <a:stretch/>
        </p:blipFill>
        <p:spPr>
          <a:xfrm>
            <a:off x="3968921" y="889500"/>
            <a:ext cx="8683918" cy="91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Payment Component</a:t>
            </a:r>
            <a:endParaRPr dirty="0"/>
          </a:p>
        </p:txBody>
      </p:sp>
      <p:sp>
        <p:nvSpPr>
          <p:cNvPr id="1475" name="Google Shape;1475;p122"/>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solidFill>
                  <a:srgbClr val="3F3F3F"/>
                </a:solidFill>
              </a:rPr>
              <a:t>Generate user’s payment using this command:</a:t>
            </a:r>
            <a:endParaRPr dirty="0">
              <a:solidFill>
                <a:srgbClr val="3F3F3F"/>
              </a:solidFill>
            </a:endParaRPr>
          </a:p>
        </p:txBody>
      </p:sp>
      <p:sp>
        <p:nvSpPr>
          <p:cNvPr id="1476" name="Google Shape;1476;p122"/>
          <p:cNvSpPr txBox="1"/>
          <p:nvPr/>
        </p:nvSpPr>
        <p:spPr>
          <a:xfrm>
            <a:off x="1620482" y="3897594"/>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a:t>
            </a:r>
            <a:endParaRPr dirty="0"/>
          </a:p>
        </p:txBody>
      </p:sp>
      <p:grpSp>
        <p:nvGrpSpPr>
          <p:cNvPr id="1477" name="Google Shape;1477;p122"/>
          <p:cNvGrpSpPr/>
          <p:nvPr/>
        </p:nvGrpSpPr>
        <p:grpSpPr>
          <a:xfrm>
            <a:off x="4216260" y="4768960"/>
            <a:ext cx="7823479" cy="2605050"/>
            <a:chOff x="5103801" y="2873856"/>
            <a:chExt cx="6048395" cy="1306171"/>
          </a:xfrm>
        </p:grpSpPr>
        <p:sp>
          <p:nvSpPr>
            <p:cNvPr id="1478" name="Google Shape;1478;p122"/>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src/app/auth/payment.component.css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src/app/auth/payment.component.html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t>
              </a:r>
              <a:r>
                <a:rPr lang="en-US" sz="2000" b="0" i="0" u="none" strike="noStrike" cap="none" dirty="0" err="1">
                  <a:solidFill>
                    <a:schemeClr val="lt1"/>
                  </a:solidFill>
                  <a:latin typeface="Courier New"/>
                  <a:ea typeface="Courier New"/>
                  <a:cs typeface="Courier New"/>
                  <a:sym typeface="Courier New"/>
                </a:rPr>
                <a:t>payment.component.spec.ts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a:t>
              </a:r>
              <a:r>
                <a:rPr lang="en-US" sz="2000" b="0" i="0" u="none" strike="noStrike" cap="none" dirty="0" err="1">
                  <a:solidFill>
                    <a:schemeClr val="lt1"/>
                  </a:solidFill>
                  <a:latin typeface="Courier New"/>
                  <a:ea typeface="Courier New"/>
                  <a:cs typeface="Courier New"/>
                  <a:sym typeface="Courier New"/>
                </a:rPr>
                <a:t>payment.component.ts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479" name="Google Shape;1479;p12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2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1" name="Google Shape;1481;p122"/>
          <p:cNvGrpSpPr/>
          <p:nvPr/>
        </p:nvGrpSpPr>
        <p:grpSpPr>
          <a:xfrm>
            <a:off x="4266592" y="2810156"/>
            <a:ext cx="7722693" cy="622368"/>
            <a:chOff x="5103801" y="2873856"/>
            <a:chExt cx="6048395" cy="1306171"/>
          </a:xfrm>
        </p:grpSpPr>
        <p:sp>
          <p:nvSpPr>
            <p:cNvPr id="1482" name="Google Shape;1482;p122"/>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a:solidFill>
                    <a:schemeClr val="lt1"/>
                  </a:solidFill>
                  <a:latin typeface="Courier New"/>
                  <a:ea typeface="Courier New"/>
                  <a:cs typeface="Courier New"/>
                  <a:sym typeface="Courier New"/>
                </a:rPr>
                <a:t>ng generate component payment</a:t>
              </a:r>
              <a:endParaRPr/>
            </a:p>
          </p:txBody>
        </p:sp>
        <p:sp>
          <p:nvSpPr>
            <p:cNvPr id="1483" name="Google Shape;1483;p12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2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85" name="Google Shape;1485;p122"/>
          <p:cNvPicPr preferRelativeResize="0"/>
          <p:nvPr/>
        </p:nvPicPr>
        <p:blipFill rotWithShape="1">
          <a:blip r:embed="rId3">
            <a:alphaModFix/>
          </a:blip>
          <a:srcRect t="6807" b="6798"/>
          <a:stretch/>
        </p:blipFill>
        <p:spPr>
          <a:xfrm>
            <a:off x="3968921" y="889500"/>
            <a:ext cx="8683918" cy="91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2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Payment Service</a:t>
            </a:r>
            <a:endParaRPr dirty="0"/>
          </a:p>
        </p:txBody>
      </p:sp>
      <p:sp>
        <p:nvSpPr>
          <p:cNvPr id="1491" name="Google Shape;1491;p123"/>
          <p:cNvSpPr txBox="1">
            <a:spLocks noGrp="1"/>
          </p:cNvSpPr>
          <p:nvPr>
            <p:ph type="body" idx="1"/>
          </p:nvPr>
        </p:nvSpPr>
        <p:spPr>
          <a:xfrm>
            <a:off x="1902091" y="2284650"/>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Generate payment service in payment folder using this command:</a:t>
            </a:r>
            <a:endParaRPr dirty="0"/>
          </a:p>
        </p:txBody>
      </p:sp>
      <p:sp>
        <p:nvSpPr>
          <p:cNvPr id="1492" name="Google Shape;1492;p123"/>
          <p:cNvSpPr txBox="1"/>
          <p:nvPr/>
        </p:nvSpPr>
        <p:spPr>
          <a:xfrm>
            <a:off x="1620544" y="4448633"/>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493" name="Google Shape;1493;p123"/>
          <p:cNvGrpSpPr/>
          <p:nvPr/>
        </p:nvGrpSpPr>
        <p:grpSpPr>
          <a:xfrm>
            <a:off x="4216260" y="5316892"/>
            <a:ext cx="7823479" cy="1844938"/>
            <a:chOff x="5103801" y="2873856"/>
            <a:chExt cx="6048395" cy="1306171"/>
          </a:xfrm>
        </p:grpSpPr>
        <p:sp>
          <p:nvSpPr>
            <p:cNvPr id="1494" name="Google Shape;1494;p123"/>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src/app/auth/payment.service.spec.ts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src/app/auth/payment.service.ts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2000" b="0" i="0" u="none" strike="noStrike" cap="none" dirty="0">
                <a:solidFill>
                  <a:schemeClr val="lt1"/>
                </a:solidFill>
                <a:latin typeface="Courier New"/>
                <a:ea typeface="Courier New"/>
                <a:cs typeface="Courier New"/>
                <a:sym typeface="Courier New"/>
              </a:endParaRPr>
            </a:p>
          </p:txBody>
        </p:sp>
        <p:sp>
          <p:nvSpPr>
            <p:cNvPr id="1495" name="Google Shape;1495;p12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96" name="Google Shape;1496;p12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97" name="Google Shape;1497;p123"/>
          <p:cNvGrpSpPr/>
          <p:nvPr/>
        </p:nvGrpSpPr>
        <p:grpSpPr>
          <a:xfrm>
            <a:off x="4266592" y="3281804"/>
            <a:ext cx="7722693" cy="622368"/>
            <a:chOff x="5103801" y="2873856"/>
            <a:chExt cx="6048395" cy="1306171"/>
          </a:xfrm>
        </p:grpSpPr>
        <p:sp>
          <p:nvSpPr>
            <p:cNvPr id="1498" name="Google Shape;1498;p123"/>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service payment/payment</a:t>
              </a:r>
              <a:endParaRPr dirty="0"/>
            </a:p>
          </p:txBody>
        </p:sp>
        <p:sp>
          <p:nvSpPr>
            <p:cNvPr id="1499" name="Google Shape;1499;p12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00" name="Google Shape;1500;p12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01" name="Google Shape;1501;p123"/>
          <p:cNvSpPr txBox="1"/>
          <p:nvPr/>
        </p:nvSpPr>
        <p:spPr>
          <a:xfrm>
            <a:off x="1683102" y="1620142"/>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Services in Angular increase modularity and reusability. </a:t>
            </a:r>
            <a:endParaRPr sz="2200" b="0" i="0" u="none" strike="noStrike" cap="none" dirty="0">
              <a:solidFill>
                <a:srgbClr val="3F3F3F"/>
              </a:solidFill>
              <a:latin typeface="Open Sans"/>
              <a:ea typeface="Open Sans"/>
              <a:cs typeface="Open Sans"/>
              <a:sym typeface="Open Sans"/>
            </a:endParaRPr>
          </a:p>
        </p:txBody>
      </p:sp>
      <p:pic>
        <p:nvPicPr>
          <p:cNvPr id="1502" name="Google Shape;1502;p123"/>
          <p:cNvPicPr preferRelativeResize="0"/>
          <p:nvPr/>
        </p:nvPicPr>
        <p:blipFill rotWithShape="1">
          <a:blip r:embed="rId3">
            <a:alphaModFix/>
          </a:blip>
          <a:srcRect t="6807" b="6798"/>
          <a:stretch/>
        </p:blipFill>
        <p:spPr>
          <a:xfrm>
            <a:off x="3968921" y="889500"/>
            <a:ext cx="8683918" cy="910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2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Shipment Module</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2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Shipment Component</a:t>
            </a:r>
            <a:endParaRPr dirty="0"/>
          </a:p>
        </p:txBody>
      </p:sp>
      <p:sp>
        <p:nvSpPr>
          <p:cNvPr id="1513" name="Google Shape;1513;p125"/>
          <p:cNvSpPr txBox="1">
            <a:spLocks noGrp="1"/>
          </p:cNvSpPr>
          <p:nvPr>
            <p:ph type="body" idx="1"/>
          </p:nvPr>
        </p:nvSpPr>
        <p:spPr>
          <a:xfrm>
            <a:off x="1902030" y="1604366"/>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t>In the shipment module of admin dashboard, the list of orders ready for shipment is shown. </a:t>
            </a:r>
            <a:endParaRPr dirty="0"/>
          </a:p>
        </p:txBody>
      </p:sp>
      <p:sp>
        <p:nvSpPr>
          <p:cNvPr id="1514" name="Google Shape;1514;p125"/>
          <p:cNvSpPr/>
          <p:nvPr/>
        </p:nvSpPr>
        <p:spPr>
          <a:xfrm>
            <a:off x="3474402" y="324308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It implements management of order transition from warehouse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to user’s doorstep.</a:t>
            </a:r>
            <a:endParaRPr dirty="0"/>
          </a:p>
        </p:txBody>
      </p:sp>
      <p:sp>
        <p:nvSpPr>
          <p:cNvPr id="1515" name="Google Shape;1515;p125"/>
          <p:cNvSpPr/>
          <p:nvPr/>
        </p:nvSpPr>
        <p:spPr>
          <a:xfrm>
            <a:off x="3474402" y="5148749"/>
            <a:ext cx="10256838" cy="148522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It updates order details and notifies the customer. </a:t>
            </a:r>
            <a:endParaRPr dirty="0"/>
          </a:p>
        </p:txBody>
      </p:sp>
      <p:pic>
        <p:nvPicPr>
          <p:cNvPr id="1516" name="Google Shape;1516;p125" descr="Pointing hand Icons - 2,315 free vector icons"/>
          <p:cNvPicPr preferRelativeResize="0"/>
          <p:nvPr/>
        </p:nvPicPr>
        <p:blipFill rotWithShape="1">
          <a:blip r:embed="rId3">
            <a:alphaModFix/>
          </a:blip>
          <a:srcRect/>
          <a:stretch/>
        </p:blipFill>
        <p:spPr>
          <a:xfrm>
            <a:off x="2199436" y="3651350"/>
            <a:ext cx="900000" cy="900000"/>
          </a:xfrm>
          <a:prstGeom prst="rect">
            <a:avLst/>
          </a:prstGeom>
          <a:noFill/>
          <a:ln>
            <a:noFill/>
          </a:ln>
        </p:spPr>
      </p:pic>
      <p:pic>
        <p:nvPicPr>
          <p:cNvPr id="1517" name="Google Shape;1517;p125" descr="Pointing hand Icons - 2,315 free vector icons"/>
          <p:cNvPicPr preferRelativeResize="0"/>
          <p:nvPr/>
        </p:nvPicPr>
        <p:blipFill rotWithShape="1">
          <a:blip r:embed="rId3">
            <a:alphaModFix/>
          </a:blip>
          <a:srcRect/>
          <a:stretch/>
        </p:blipFill>
        <p:spPr>
          <a:xfrm>
            <a:off x="2221978" y="5380403"/>
            <a:ext cx="900000" cy="900000"/>
          </a:xfrm>
          <a:prstGeom prst="rect">
            <a:avLst/>
          </a:prstGeom>
          <a:noFill/>
          <a:ln>
            <a:noFill/>
          </a:ln>
        </p:spPr>
      </p:pic>
      <p:pic>
        <p:nvPicPr>
          <p:cNvPr id="1518" name="Google Shape;1518;p125"/>
          <p:cNvPicPr preferRelativeResize="0"/>
          <p:nvPr/>
        </p:nvPicPr>
        <p:blipFill rotWithShape="1">
          <a:blip r:embed="rId4">
            <a:alphaModFix/>
          </a:blip>
          <a:srcRect t="6807" b="6798"/>
          <a:stretch/>
        </p:blipFill>
        <p:spPr>
          <a:xfrm>
            <a:off x="3562143" y="889500"/>
            <a:ext cx="9497474" cy="910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2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Shipment Component</a:t>
            </a:r>
            <a:endParaRPr dirty="0"/>
          </a:p>
        </p:txBody>
      </p:sp>
      <p:sp>
        <p:nvSpPr>
          <p:cNvPr id="1524" name="Google Shape;1524;p126"/>
          <p:cNvSpPr txBox="1">
            <a:spLocks noGrp="1"/>
          </p:cNvSpPr>
          <p:nvPr>
            <p:ph type="body" idx="1"/>
          </p:nvPr>
        </p:nvSpPr>
        <p:spPr>
          <a:xfrm>
            <a:off x="1902091" y="1649632"/>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Generate shipment component using this command:</a:t>
            </a:r>
            <a:endParaRPr dirty="0"/>
          </a:p>
        </p:txBody>
      </p:sp>
      <p:sp>
        <p:nvSpPr>
          <p:cNvPr id="1525" name="Google Shape;1525;p126"/>
          <p:cNvSpPr txBox="1"/>
          <p:nvPr/>
        </p:nvSpPr>
        <p:spPr>
          <a:xfrm>
            <a:off x="1620544" y="3933811"/>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526" name="Google Shape;1526;p126"/>
          <p:cNvGrpSpPr/>
          <p:nvPr/>
        </p:nvGrpSpPr>
        <p:grpSpPr>
          <a:xfrm>
            <a:off x="4216198" y="4865985"/>
            <a:ext cx="7823479" cy="2605050"/>
            <a:chOff x="5103801" y="2873856"/>
            <a:chExt cx="6048395" cy="1306171"/>
          </a:xfrm>
        </p:grpSpPr>
        <p:sp>
          <p:nvSpPr>
            <p:cNvPr id="1527" name="Google Shape;1527;p126"/>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528" name="Google Shape;1528;p12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29" name="Google Shape;1529;p12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530" name="Google Shape;1530;p126"/>
          <p:cNvGrpSpPr/>
          <p:nvPr/>
        </p:nvGrpSpPr>
        <p:grpSpPr>
          <a:xfrm>
            <a:off x="4266592" y="2810156"/>
            <a:ext cx="7722693" cy="622368"/>
            <a:chOff x="5103801" y="2873856"/>
            <a:chExt cx="6048395" cy="1306171"/>
          </a:xfrm>
        </p:grpSpPr>
        <p:sp>
          <p:nvSpPr>
            <p:cNvPr id="1531" name="Google Shape;1531;p126"/>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shipment</a:t>
              </a:r>
              <a:endParaRPr dirty="0"/>
            </a:p>
          </p:txBody>
        </p:sp>
        <p:sp>
          <p:nvSpPr>
            <p:cNvPr id="1532" name="Google Shape;1532;p126"/>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33" name="Google Shape;1533;p126"/>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534" name="Google Shape;1534;p126"/>
          <p:cNvPicPr preferRelativeResize="0"/>
          <p:nvPr/>
        </p:nvPicPr>
        <p:blipFill rotWithShape="1">
          <a:blip r:embed="rId3">
            <a:alphaModFix/>
          </a:blip>
          <a:srcRect t="6807" b="6798"/>
          <a:stretch/>
        </p:blipFill>
        <p:spPr>
          <a:xfrm>
            <a:off x="3562143" y="889500"/>
            <a:ext cx="9497474" cy="91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2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Generating Shipment Component</a:t>
            </a:r>
            <a:endParaRPr dirty="0"/>
          </a:p>
        </p:txBody>
      </p:sp>
      <p:sp>
        <p:nvSpPr>
          <p:cNvPr id="1540" name="Google Shape;1540;p127"/>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Generate shipment component using command:</a:t>
            </a:r>
            <a:endParaRPr dirty="0"/>
          </a:p>
        </p:txBody>
      </p:sp>
      <p:sp>
        <p:nvSpPr>
          <p:cNvPr id="1541" name="Google Shape;1541;p127"/>
          <p:cNvSpPr txBox="1"/>
          <p:nvPr/>
        </p:nvSpPr>
        <p:spPr>
          <a:xfrm>
            <a:off x="1620544" y="3932110"/>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 </a:t>
            </a:r>
            <a:endParaRPr dirty="0"/>
          </a:p>
        </p:txBody>
      </p:sp>
      <p:grpSp>
        <p:nvGrpSpPr>
          <p:cNvPr id="1542" name="Google Shape;1542;p127"/>
          <p:cNvGrpSpPr/>
          <p:nvPr/>
        </p:nvGrpSpPr>
        <p:grpSpPr>
          <a:xfrm>
            <a:off x="4216199" y="4834796"/>
            <a:ext cx="7823479" cy="2605050"/>
            <a:chOff x="5103801" y="2873856"/>
            <a:chExt cx="6048395" cy="1306171"/>
          </a:xfrm>
        </p:grpSpPr>
        <p:sp>
          <p:nvSpPr>
            <p:cNvPr id="1543" name="Google Shape;1543;p12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src/app/auth/shipment.component.css</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src/app/auth/shipment.component.spec.ts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93C47D"/>
                  </a:solidFill>
                  <a:latin typeface="Courier New"/>
                  <a:ea typeface="Courier New"/>
                  <a:cs typeface="Courier New"/>
                  <a:sym typeface="Courier New"/>
                </a:rPr>
                <a:t>CREATE</a:t>
              </a:r>
              <a:r>
                <a:rPr lang="en-US" sz="2000" b="0" i="0" u="none" strike="noStrike" cap="none" dirty="0">
                  <a:solidFill>
                    <a:schemeClr val="lt1"/>
                  </a:solidFill>
                  <a:latin typeface="Courier New"/>
                  <a:ea typeface="Courier New"/>
                  <a:cs typeface="Courier New"/>
                  <a:sym typeface="Courier New"/>
                </a:rPr>
                <a:t> src/app/auth/shipment.component.ts</a:t>
              </a:r>
              <a:endParaRPr sz="20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solidFill>
                    <a:srgbClr val="0FCFE8"/>
                  </a:solidFill>
                  <a:latin typeface="Courier New"/>
                  <a:ea typeface="Courier New"/>
                  <a:cs typeface="Courier New"/>
                  <a:sym typeface="Courier New"/>
                </a:rPr>
                <a:t>UPDATE</a:t>
              </a:r>
              <a:r>
                <a:rPr lang="en-US" sz="2000" b="0" i="0" u="none" strike="noStrike" cap="none" dirty="0">
                  <a:solidFill>
                    <a:schemeClr val="lt1"/>
                  </a:solidFill>
                  <a:latin typeface="Courier New"/>
                  <a:ea typeface="Courier New"/>
                  <a:cs typeface="Courier New"/>
                  <a:sym typeface="Courier New"/>
                </a:rPr>
                <a:t> src/app/app.module.ts</a:t>
              </a:r>
              <a:endParaRPr sz="2000" b="0" i="0" u="none" strike="noStrike" cap="none" dirty="0">
                <a:solidFill>
                  <a:schemeClr val="lt1"/>
                </a:solidFill>
                <a:latin typeface="Courier New"/>
                <a:ea typeface="Courier New"/>
                <a:cs typeface="Courier New"/>
                <a:sym typeface="Courier New"/>
              </a:endParaRPr>
            </a:p>
          </p:txBody>
        </p:sp>
        <p:sp>
          <p:nvSpPr>
            <p:cNvPr id="1544" name="Google Shape;1544;p12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45" name="Google Shape;1545;p12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546" name="Google Shape;1546;p127"/>
          <p:cNvGrpSpPr/>
          <p:nvPr/>
        </p:nvGrpSpPr>
        <p:grpSpPr>
          <a:xfrm>
            <a:off x="4266653" y="2913450"/>
            <a:ext cx="7722693" cy="622368"/>
            <a:chOff x="5103801" y="2873856"/>
            <a:chExt cx="6048395" cy="1306171"/>
          </a:xfrm>
        </p:grpSpPr>
        <p:sp>
          <p:nvSpPr>
            <p:cNvPr id="1547" name="Google Shape;1547;p127"/>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generate component shipment</a:t>
              </a:r>
              <a:endParaRPr dirty="0"/>
            </a:p>
          </p:txBody>
        </p:sp>
        <p:sp>
          <p:nvSpPr>
            <p:cNvPr id="1548" name="Google Shape;1548;p12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49" name="Google Shape;1549;p12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550" name="Google Shape;1550;p127"/>
          <p:cNvPicPr preferRelativeResize="0"/>
          <p:nvPr/>
        </p:nvPicPr>
        <p:blipFill rotWithShape="1">
          <a:blip r:embed="rId3">
            <a:alphaModFix/>
          </a:blip>
          <a:srcRect t="6807" b="6798"/>
          <a:stretch/>
        </p:blipFill>
        <p:spPr>
          <a:xfrm>
            <a:off x="3562143" y="889500"/>
            <a:ext cx="9497474" cy="9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4"/>
          <p:cNvSpPr txBox="1">
            <a:spLocks noGrp="1"/>
          </p:cNvSpPr>
          <p:nvPr>
            <p:ph type="body" idx="1"/>
          </p:nvPr>
        </p:nvSpPr>
        <p:spPr>
          <a:xfrm>
            <a:off x="2238901" y="1665888"/>
            <a:ext cx="11778198" cy="601418"/>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Clr>
                <a:srgbClr val="3F3F3F"/>
              </a:buClr>
              <a:buSzPts val="2800"/>
              <a:buNone/>
            </a:pPr>
            <a:r>
              <a:rPr lang="en-US">
                <a:solidFill>
                  <a:srgbClr val="3F3F3F"/>
                </a:solidFill>
              </a:rPr>
              <a:t>He finds the following helpful information to build his web page through his research. </a:t>
            </a:r>
            <a:endParaRPr/>
          </a:p>
        </p:txBody>
      </p:sp>
      <p:grpSp>
        <p:nvGrpSpPr>
          <p:cNvPr id="520" name="Google Shape;520;p44"/>
          <p:cNvGrpSpPr/>
          <p:nvPr/>
        </p:nvGrpSpPr>
        <p:grpSpPr>
          <a:xfrm>
            <a:off x="1395413" y="2671640"/>
            <a:ext cx="9685658" cy="4206776"/>
            <a:chOff x="1790700" y="3031434"/>
            <a:chExt cx="9724371" cy="4206776"/>
          </a:xfrm>
        </p:grpSpPr>
        <p:grpSp>
          <p:nvGrpSpPr>
            <p:cNvPr id="521" name="Google Shape;521;p44"/>
            <p:cNvGrpSpPr/>
            <p:nvPr/>
          </p:nvGrpSpPr>
          <p:grpSpPr>
            <a:xfrm>
              <a:off x="1809931" y="3031434"/>
              <a:ext cx="9598082" cy="926401"/>
              <a:chOff x="2760464" y="3336021"/>
              <a:chExt cx="9921215" cy="926401"/>
            </a:xfrm>
          </p:grpSpPr>
          <p:grpSp>
            <p:nvGrpSpPr>
              <p:cNvPr id="522" name="Google Shape;522;p44"/>
              <p:cNvGrpSpPr/>
              <p:nvPr/>
            </p:nvGrpSpPr>
            <p:grpSpPr>
              <a:xfrm>
                <a:off x="2835414" y="3450727"/>
                <a:ext cx="796591" cy="787714"/>
                <a:chOff x="685800" y="1352550"/>
                <a:chExt cx="915987" cy="919163"/>
              </a:xfrm>
            </p:grpSpPr>
            <p:sp>
              <p:nvSpPr>
                <p:cNvPr id="523" name="Google Shape;523;p44"/>
                <p:cNvSpPr/>
                <p:nvPr/>
              </p:nvSpPr>
              <p:spPr>
                <a:xfrm>
                  <a:off x="836612"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524" name="Google Shape;524;p44"/>
                <p:cNvGrpSpPr/>
                <p:nvPr/>
              </p:nvGrpSpPr>
              <p:grpSpPr>
                <a:xfrm>
                  <a:off x="685800" y="1352550"/>
                  <a:ext cx="915987" cy="919163"/>
                  <a:chOff x="836613" y="1154113"/>
                  <a:chExt cx="915987" cy="919163"/>
                </a:xfrm>
              </p:grpSpPr>
              <p:sp>
                <p:nvSpPr>
                  <p:cNvPr id="525" name="Google Shape;525;p44"/>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26" name="Google Shape;526;p44"/>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27" name="Google Shape;527;p44"/>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28" name="Google Shape;528;p44"/>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529" name="Google Shape;529;p44"/>
              <p:cNvSpPr/>
              <p:nvPr/>
            </p:nvSpPr>
            <p:spPr>
              <a:xfrm>
                <a:off x="2760464" y="3336021"/>
                <a:ext cx="9921215" cy="926401"/>
              </a:xfrm>
              <a:prstGeom prst="roundRect">
                <a:avLst>
                  <a:gd name="adj" fmla="val 16667"/>
                </a:avLst>
              </a:prstGeom>
              <a:noFill/>
              <a:ln w="952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nvGrpSpPr>
            <p:cNvPr id="530" name="Google Shape;530;p44"/>
            <p:cNvGrpSpPr/>
            <p:nvPr/>
          </p:nvGrpSpPr>
          <p:grpSpPr>
            <a:xfrm>
              <a:off x="1809931" y="4103156"/>
              <a:ext cx="9598082" cy="926401"/>
              <a:chOff x="2760464" y="3276387"/>
              <a:chExt cx="9921215" cy="926401"/>
            </a:xfrm>
          </p:grpSpPr>
          <p:grpSp>
            <p:nvGrpSpPr>
              <p:cNvPr id="531" name="Google Shape;531;p44"/>
              <p:cNvGrpSpPr/>
              <p:nvPr/>
            </p:nvGrpSpPr>
            <p:grpSpPr>
              <a:xfrm>
                <a:off x="2835414" y="3351337"/>
                <a:ext cx="816469" cy="787713"/>
                <a:chOff x="685800" y="1236575"/>
                <a:chExt cx="938844" cy="919162"/>
              </a:xfrm>
            </p:grpSpPr>
            <p:sp>
              <p:nvSpPr>
                <p:cNvPr id="532" name="Google Shape;532;p44"/>
                <p:cNvSpPr/>
                <p:nvPr/>
              </p:nvSpPr>
              <p:spPr>
                <a:xfrm>
                  <a:off x="836612" y="1365779"/>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533" name="Google Shape;533;p44"/>
                <p:cNvGrpSpPr/>
                <p:nvPr/>
              </p:nvGrpSpPr>
              <p:grpSpPr>
                <a:xfrm>
                  <a:off x="685800" y="1236575"/>
                  <a:ext cx="938844" cy="919162"/>
                  <a:chOff x="836613" y="1038138"/>
                  <a:chExt cx="938844" cy="919162"/>
                </a:xfrm>
              </p:grpSpPr>
              <p:sp>
                <p:nvSpPr>
                  <p:cNvPr id="534" name="Google Shape;534;p44"/>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35" name="Google Shape;535;p44"/>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36" name="Google Shape;536;p44"/>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37" name="Google Shape;537;p44"/>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538" name="Google Shape;538;p44"/>
              <p:cNvSpPr/>
              <p:nvPr/>
            </p:nvSpPr>
            <p:spPr>
              <a:xfrm>
                <a:off x="2760464" y="3276387"/>
                <a:ext cx="9921215" cy="926401"/>
              </a:xfrm>
              <a:prstGeom prst="roundRect">
                <a:avLst>
                  <a:gd name="adj" fmla="val 16667"/>
                </a:avLst>
              </a:prstGeom>
              <a:noFill/>
              <a:ln w="952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nvGrpSpPr>
            <p:cNvPr id="539" name="Google Shape;539;p44"/>
            <p:cNvGrpSpPr/>
            <p:nvPr/>
          </p:nvGrpSpPr>
          <p:grpSpPr>
            <a:xfrm>
              <a:off x="1805736" y="5162078"/>
              <a:ext cx="9598082" cy="926401"/>
              <a:chOff x="2760464" y="3375777"/>
              <a:chExt cx="9921215" cy="926401"/>
            </a:xfrm>
          </p:grpSpPr>
          <p:grpSp>
            <p:nvGrpSpPr>
              <p:cNvPr id="540" name="Google Shape;540;p44"/>
              <p:cNvGrpSpPr/>
              <p:nvPr/>
            </p:nvGrpSpPr>
            <p:grpSpPr>
              <a:xfrm>
                <a:off x="2835414" y="3450727"/>
                <a:ext cx="796591" cy="787714"/>
                <a:chOff x="685800" y="1352550"/>
                <a:chExt cx="915987" cy="919163"/>
              </a:xfrm>
            </p:grpSpPr>
            <p:sp>
              <p:nvSpPr>
                <p:cNvPr id="541" name="Google Shape;541;p44"/>
                <p:cNvSpPr/>
                <p:nvPr/>
              </p:nvSpPr>
              <p:spPr>
                <a:xfrm>
                  <a:off x="836611"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542" name="Google Shape;542;p44"/>
                <p:cNvGrpSpPr/>
                <p:nvPr/>
              </p:nvGrpSpPr>
              <p:grpSpPr>
                <a:xfrm>
                  <a:off x="685800" y="1352550"/>
                  <a:ext cx="915987" cy="919163"/>
                  <a:chOff x="836613" y="1154113"/>
                  <a:chExt cx="915987" cy="919163"/>
                </a:xfrm>
              </p:grpSpPr>
              <p:sp>
                <p:nvSpPr>
                  <p:cNvPr id="543" name="Google Shape;543;p44"/>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44" name="Google Shape;544;p44"/>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45" name="Google Shape;545;p44"/>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46" name="Google Shape;546;p44"/>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547" name="Google Shape;547;p44"/>
              <p:cNvSpPr/>
              <p:nvPr/>
            </p:nvSpPr>
            <p:spPr>
              <a:xfrm>
                <a:off x="2760464" y="3375777"/>
                <a:ext cx="9921215" cy="926401"/>
              </a:xfrm>
              <a:prstGeom prst="roundRect">
                <a:avLst>
                  <a:gd name="adj" fmla="val 16667"/>
                </a:avLst>
              </a:prstGeom>
              <a:noFill/>
              <a:ln w="952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nvGrpSpPr>
            <p:cNvPr id="548" name="Google Shape;548;p44"/>
            <p:cNvGrpSpPr/>
            <p:nvPr/>
          </p:nvGrpSpPr>
          <p:grpSpPr>
            <a:xfrm>
              <a:off x="1790700" y="6224586"/>
              <a:ext cx="9593886" cy="1013624"/>
              <a:chOff x="2760464" y="3293829"/>
              <a:chExt cx="9916878" cy="1013624"/>
            </a:xfrm>
          </p:grpSpPr>
          <p:grpSp>
            <p:nvGrpSpPr>
              <p:cNvPr id="549" name="Google Shape;549;p44"/>
              <p:cNvGrpSpPr/>
              <p:nvPr/>
            </p:nvGrpSpPr>
            <p:grpSpPr>
              <a:xfrm>
                <a:off x="2835414" y="3450727"/>
                <a:ext cx="796591" cy="787714"/>
                <a:chOff x="685800" y="1352550"/>
                <a:chExt cx="915987" cy="919163"/>
              </a:xfrm>
            </p:grpSpPr>
            <p:sp>
              <p:nvSpPr>
                <p:cNvPr id="550" name="Google Shape;550;p44"/>
                <p:cNvSpPr/>
                <p:nvPr/>
              </p:nvSpPr>
              <p:spPr>
                <a:xfrm>
                  <a:off x="836612"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nvGrpSpPr>
                <p:cNvPr id="551" name="Google Shape;551;p44"/>
                <p:cNvGrpSpPr/>
                <p:nvPr/>
              </p:nvGrpSpPr>
              <p:grpSpPr>
                <a:xfrm>
                  <a:off x="685800" y="1352550"/>
                  <a:ext cx="915987" cy="919163"/>
                  <a:chOff x="836613" y="1154113"/>
                  <a:chExt cx="915987" cy="919163"/>
                </a:xfrm>
              </p:grpSpPr>
              <p:sp>
                <p:nvSpPr>
                  <p:cNvPr id="552" name="Google Shape;552;p44"/>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53" name="Google Shape;553;p44"/>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54" name="Google Shape;554;p44"/>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555" name="Google Shape;555;p44"/>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grpSp>
          <p:sp>
            <p:nvSpPr>
              <p:cNvPr id="556" name="Google Shape;556;p44"/>
              <p:cNvSpPr/>
              <p:nvPr/>
            </p:nvSpPr>
            <p:spPr>
              <a:xfrm>
                <a:off x="2760464" y="3293829"/>
                <a:ext cx="9916878" cy="1013624"/>
              </a:xfrm>
              <a:prstGeom prst="roundRect">
                <a:avLst>
                  <a:gd name="adj" fmla="val 16667"/>
                </a:avLst>
              </a:prstGeom>
              <a:noFill/>
              <a:ln w="9525" cap="flat" cmpd="sng">
                <a:solidFill>
                  <a:srgbClr val="F36B2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grpSp>
        <p:sp>
          <p:nvSpPr>
            <p:cNvPr id="557" name="Google Shape;557;p44"/>
            <p:cNvSpPr/>
            <p:nvPr/>
          </p:nvSpPr>
          <p:spPr>
            <a:xfrm>
              <a:off x="2698909" y="3060961"/>
              <a:ext cx="8816162"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Angular and Node can be used to build front end of the web page. </a:t>
              </a:r>
              <a:endParaRPr/>
            </a:p>
          </p:txBody>
        </p:sp>
        <p:sp>
          <p:nvSpPr>
            <p:cNvPr id="558" name="Google Shape;558;p44"/>
            <p:cNvSpPr/>
            <p:nvPr/>
          </p:nvSpPr>
          <p:spPr>
            <a:xfrm>
              <a:off x="2672317" y="4191265"/>
              <a:ext cx="7946814" cy="84061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Spring Boot, Java, and MySQL/MongoDB can be used to build at the back end.</a:t>
              </a:r>
              <a:endParaRPr sz="2200" b="0" i="0" u="none" strike="noStrike" cap="none">
                <a:solidFill>
                  <a:srgbClr val="3F3F3F"/>
                </a:solidFill>
                <a:latin typeface="Open Sans"/>
                <a:ea typeface="Open Sans"/>
                <a:cs typeface="Open Sans"/>
                <a:sym typeface="Open Sans"/>
              </a:endParaRPr>
            </a:p>
          </p:txBody>
        </p:sp>
        <p:sp>
          <p:nvSpPr>
            <p:cNvPr id="559" name="Google Shape;559;p44"/>
            <p:cNvSpPr/>
            <p:nvPr/>
          </p:nvSpPr>
          <p:spPr>
            <a:xfrm>
              <a:off x="2698909" y="5408736"/>
              <a:ext cx="6381875"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Agile methodology is best for project planning. </a:t>
              </a:r>
              <a:endParaRPr/>
            </a:p>
          </p:txBody>
        </p:sp>
        <p:sp>
          <p:nvSpPr>
            <p:cNvPr id="560" name="Google Shape;560;p44"/>
            <p:cNvSpPr/>
            <p:nvPr/>
          </p:nvSpPr>
          <p:spPr>
            <a:xfrm>
              <a:off x="2648890" y="6367299"/>
              <a:ext cx="8709845" cy="864171"/>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dirty="0">
                  <a:solidFill>
                    <a:srgbClr val="3F3F3F"/>
                  </a:solidFill>
                  <a:latin typeface="Open Sans"/>
                  <a:ea typeface="Open Sans"/>
                  <a:cs typeface="Open Sans"/>
                  <a:sym typeface="Open Sans"/>
                </a:rPr>
                <a:t>Docker and cloud technologies are used to deploy the application.</a:t>
              </a:r>
              <a:endParaRPr sz="2200" b="0" i="0" u="none" strike="noStrike" cap="none" dirty="0">
                <a:solidFill>
                  <a:srgbClr val="3F3F3F"/>
                </a:solidFill>
                <a:latin typeface="Open Sans"/>
                <a:ea typeface="Open Sans"/>
                <a:cs typeface="Open Sans"/>
                <a:sym typeface="Open San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2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Building the Project</a:t>
            </a:r>
            <a:endParaRPr dirty="0"/>
          </a:p>
        </p:txBody>
      </p:sp>
      <p:sp>
        <p:nvSpPr>
          <p:cNvPr id="1556" name="Google Shape;1556;p128"/>
          <p:cNvSpPr txBox="1">
            <a:spLocks noGrp="1"/>
          </p:cNvSpPr>
          <p:nvPr>
            <p:ph type="body" idx="1"/>
          </p:nvPr>
        </p:nvSpPr>
        <p:spPr>
          <a:xfrm>
            <a:off x="1902091" y="1622839"/>
            <a:ext cx="12451817" cy="553656"/>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To build the project execute:</a:t>
            </a:r>
            <a:endParaRPr dirty="0"/>
          </a:p>
        </p:txBody>
      </p:sp>
      <p:grpSp>
        <p:nvGrpSpPr>
          <p:cNvPr id="1557" name="Google Shape;1557;p128"/>
          <p:cNvGrpSpPr/>
          <p:nvPr/>
        </p:nvGrpSpPr>
        <p:grpSpPr>
          <a:xfrm>
            <a:off x="4250085" y="2234147"/>
            <a:ext cx="7722693" cy="622368"/>
            <a:chOff x="5103801" y="2873856"/>
            <a:chExt cx="6048395" cy="1306171"/>
          </a:xfrm>
        </p:grpSpPr>
        <p:sp>
          <p:nvSpPr>
            <p:cNvPr id="1558" name="Google Shape;1558;p128"/>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npm run build</a:t>
              </a:r>
              <a:endParaRPr dirty="0"/>
            </a:p>
          </p:txBody>
        </p:sp>
        <p:sp>
          <p:nvSpPr>
            <p:cNvPr id="1559" name="Google Shape;1559;p12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60" name="Google Shape;1560;p12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61" name="Google Shape;1561;p128"/>
          <p:cNvSpPr txBox="1"/>
          <p:nvPr/>
        </p:nvSpPr>
        <p:spPr>
          <a:xfrm>
            <a:off x="1683163" y="2873838"/>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To test the output on the localhost use:</a:t>
            </a:r>
            <a:endParaRPr dirty="0"/>
          </a:p>
        </p:txBody>
      </p:sp>
      <p:grpSp>
        <p:nvGrpSpPr>
          <p:cNvPr id="1562" name="Google Shape;1562;p128"/>
          <p:cNvGrpSpPr/>
          <p:nvPr/>
        </p:nvGrpSpPr>
        <p:grpSpPr>
          <a:xfrm>
            <a:off x="4266654" y="3487116"/>
            <a:ext cx="7722693" cy="622368"/>
            <a:chOff x="5103801" y="2873856"/>
            <a:chExt cx="6048395" cy="1306171"/>
          </a:xfrm>
        </p:grpSpPr>
        <p:sp>
          <p:nvSpPr>
            <p:cNvPr id="1563" name="Google Shape;1563;p128"/>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&gt; ng serve -o</a:t>
              </a:r>
              <a:endParaRPr dirty="0"/>
            </a:p>
          </p:txBody>
        </p:sp>
        <p:sp>
          <p:nvSpPr>
            <p:cNvPr id="1564" name="Google Shape;1564;p128"/>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65" name="Google Shape;1565;p12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66" name="Google Shape;1566;p128"/>
          <p:cNvSpPr txBox="1"/>
          <p:nvPr/>
        </p:nvSpPr>
        <p:spPr>
          <a:xfrm>
            <a:off x="1626108" y="4261040"/>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After execution, the following output is generated:</a:t>
            </a:r>
            <a:endParaRPr dirty="0"/>
          </a:p>
        </p:txBody>
      </p:sp>
      <p:grpSp>
        <p:nvGrpSpPr>
          <p:cNvPr id="1567" name="Google Shape;1567;p128"/>
          <p:cNvGrpSpPr/>
          <p:nvPr/>
        </p:nvGrpSpPr>
        <p:grpSpPr>
          <a:xfrm>
            <a:off x="3047148" y="4809144"/>
            <a:ext cx="10095429" cy="3425953"/>
            <a:chOff x="5103801" y="2914165"/>
            <a:chExt cx="6048395" cy="1265862"/>
          </a:xfrm>
        </p:grpSpPr>
        <p:sp>
          <p:nvSpPr>
            <p:cNvPr id="1568" name="Google Shape;1568;p12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9C026"/>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Browser application bundle generation complete.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9C026"/>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Copying assets complete.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39C026"/>
                  </a:solidFill>
                  <a:latin typeface="Courier New"/>
                  <a:ea typeface="Courier New"/>
                  <a:cs typeface="Courier New"/>
                  <a:sym typeface="Courier New"/>
                </a:rPr>
                <a:t>✔</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Index html generation complete.</a:t>
              </a:r>
              <a:endParaRPr dirty="0"/>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1" i="0" u="none" strike="noStrike" cap="none" dirty="0">
                  <a:solidFill>
                    <a:schemeClr val="lt1"/>
                  </a:solidFill>
                  <a:latin typeface="Courier New"/>
                  <a:ea typeface="Courier New"/>
                  <a:cs typeface="Courier New"/>
                  <a:sym typeface="Courier New"/>
                </a:rPr>
                <a:t>Initial Chunk Files</a:t>
              </a:r>
              <a:r>
                <a:rPr lang="en-US" sz="1800" b="0" i="0" u="none" strike="noStrike" cap="none" dirty="0">
                  <a:solidFill>
                    <a:schemeClr val="lt1"/>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1" i="0" u="none" strike="noStrike" cap="none" dirty="0">
                  <a:solidFill>
                    <a:schemeClr val="lt1"/>
                  </a:solidFill>
                  <a:latin typeface="Courier New"/>
                  <a:ea typeface="Courier New"/>
                  <a:cs typeface="Courier New"/>
                  <a:sym typeface="Courier New"/>
                </a:rPr>
                <a:t>Names</a:t>
              </a:r>
              <a:r>
                <a:rPr lang="en-US" sz="1800" b="0" i="0" u="none" strike="noStrike" cap="none" dirty="0">
                  <a:solidFill>
                    <a:schemeClr val="lt1"/>
                  </a:solidFill>
                  <a:latin typeface="Courier New"/>
                  <a:ea typeface="Courier New"/>
                  <a:cs typeface="Courier New"/>
                  <a:sym typeface="Courier New"/>
                </a:rPr>
                <a:t>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1" i="0" u="none" strike="noStrike" cap="none" dirty="0">
                  <a:solidFill>
                    <a:schemeClr val="lt1"/>
                  </a:solidFill>
                  <a:latin typeface="Courier New"/>
                  <a:ea typeface="Courier New"/>
                  <a:cs typeface="Courier New"/>
                  <a:sym typeface="Courier New"/>
                </a:rPr>
                <a:t>Size</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main.bb310dfd8e03708854b9.js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main</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rgbClr val="32F4F1"/>
                  </a:solidFill>
                  <a:latin typeface="Courier New"/>
                  <a:ea typeface="Courier New"/>
                  <a:cs typeface="Courier New"/>
                  <a:sym typeface="Courier New"/>
                </a:rPr>
                <a:t>214.81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polyfills.9f1d9ffccfb9cf2e763b.js</a:t>
              </a:r>
              <a:r>
                <a:rPr lang="en-US" sz="1800" b="0" i="0" u="none" strike="noStrike" cap="none" dirty="0">
                  <a:solidFill>
                    <a:srgbClr val="37EF20"/>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lt1"/>
                  </a:solidFill>
                  <a:latin typeface="Courier New"/>
                  <a:ea typeface="Courier New"/>
                  <a:cs typeface="Courier New"/>
                  <a:sym typeface="Courier New"/>
                </a:rPr>
                <a:t>polyfills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36.21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runtime.f3142626aa6e5ec05e95.js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runtime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1.03 kB</a:t>
              </a:r>
              <a:endParaRPr dirty="0"/>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rgbClr val="93C47D"/>
                  </a:solidFill>
                  <a:latin typeface="Courier New"/>
                  <a:ea typeface="Courier New"/>
                  <a:cs typeface="Courier New"/>
                  <a:sym typeface="Courier New"/>
                </a:rPr>
                <a:t>styles.31d6cfe0d16ae931b73c.css   </a:t>
              </a:r>
              <a:r>
                <a:rPr lang="en-US" sz="1800" b="0" i="0" u="none" strike="noStrike" cap="none" dirty="0">
                  <a:solidFill>
                    <a:srgbClr val="747474"/>
                  </a:solidFill>
                  <a:latin typeface="Courier New"/>
                  <a:ea typeface="Courier New"/>
                  <a:cs typeface="Courier New"/>
                  <a:sym typeface="Courier New"/>
                </a:rPr>
                <a:t>| </a:t>
              </a:r>
              <a:r>
                <a:rPr lang="en-US" sz="1800" b="0" i="0" u="none" strike="noStrike" cap="none" dirty="0">
                  <a:solidFill>
                    <a:schemeClr val="lt1"/>
                  </a:solidFill>
                  <a:latin typeface="Courier New"/>
                  <a:ea typeface="Courier New"/>
                  <a:cs typeface="Courier New"/>
                  <a:sym typeface="Courier New"/>
                </a:rPr>
                <a:t>styles</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747474"/>
                  </a:solidFill>
                  <a:latin typeface="Courier New"/>
                  <a:ea typeface="Courier New"/>
                  <a:cs typeface="Courier New"/>
                  <a:sym typeface="Courier New"/>
                </a:rPr>
                <a:t> | </a:t>
              </a:r>
              <a:r>
                <a:rPr lang="en-US" sz="1800" b="0" i="0" u="none" strike="noStrike" cap="none" dirty="0">
                  <a:solidFill>
                    <a:schemeClr val="dk1"/>
                  </a:solidFill>
                  <a:latin typeface="Courier New"/>
                  <a:ea typeface="Courier New"/>
                  <a:cs typeface="Courier New"/>
                  <a:sym typeface="Courier New"/>
                </a:rPr>
                <a:t>  </a:t>
              </a:r>
              <a:r>
                <a:rPr lang="en-US" sz="1800" b="0" i="0" u="none" strike="noStrike" cap="none" dirty="0">
                  <a:solidFill>
                    <a:srgbClr val="32F4F1"/>
                  </a:solidFill>
                  <a:latin typeface="Courier New"/>
                  <a:ea typeface="Courier New"/>
                  <a:cs typeface="Courier New"/>
                  <a:sym typeface="Courier New"/>
                </a:rPr>
                <a:t>0 bytes</a:t>
              </a:r>
              <a:endParaRPr dirty="0"/>
            </a:p>
            <a:p>
              <a:pPr marL="0" marR="0" lvl="0" indent="0" algn="l" rtl="0">
                <a:lnSpc>
                  <a:spcPct val="100000"/>
                </a:lnSpc>
                <a:spcBef>
                  <a:spcPts val="0"/>
                </a:spcBef>
                <a:spcAft>
                  <a:spcPts val="0"/>
                </a:spcAft>
                <a:buClr>
                  <a:schemeClr val="dk1"/>
                </a:buClr>
                <a:buSzPts val="1100"/>
                <a:buFont typeface="Arial"/>
                <a:buNone/>
              </a:pPr>
              <a:endParaRPr sz="2000" b="1" i="0" u="none" strike="noStrike" cap="none" dirty="0">
                <a:solidFill>
                  <a:schemeClr val="dk1"/>
                </a:solidFill>
                <a:latin typeface="Arial"/>
                <a:ea typeface="Arial"/>
                <a:cs typeface="Arial"/>
                <a:sym typeface="Arial"/>
              </a:endParaRPr>
            </a:p>
          </p:txBody>
        </p:sp>
        <p:sp>
          <p:nvSpPr>
            <p:cNvPr id="1569" name="Google Shape;1569;p128"/>
            <p:cNvSpPr/>
            <p:nvPr/>
          </p:nvSpPr>
          <p:spPr>
            <a:xfrm>
              <a:off x="5103801" y="2914165"/>
              <a:ext cx="6048395" cy="93401"/>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70" name="Google Shape;1570;p12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571" name="Google Shape;1571;p128"/>
          <p:cNvPicPr preferRelativeResize="0"/>
          <p:nvPr/>
        </p:nvPicPr>
        <p:blipFill rotWithShape="1">
          <a:blip r:embed="rId3">
            <a:alphaModFix/>
          </a:blip>
          <a:srcRect t="6807" b="6798"/>
          <a:stretch/>
        </p:blipFill>
        <p:spPr>
          <a:xfrm>
            <a:off x="5542785" y="898466"/>
            <a:ext cx="5280159" cy="91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2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Clr>
                <a:schemeClr val="dk1"/>
              </a:buClr>
              <a:buSzPts val="1100"/>
              <a:buFont typeface="Arial"/>
              <a:buNone/>
            </a:pPr>
            <a:r>
              <a:rPr lang="en-US" dirty="0"/>
              <a:t>Web Admin Dashboard: Pushing Project on GitHub</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GitHub</a:t>
            </a:r>
            <a:endParaRPr dirty="0"/>
          </a:p>
        </p:txBody>
      </p:sp>
      <p:sp>
        <p:nvSpPr>
          <p:cNvPr id="1582" name="Google Shape;1582;p130"/>
          <p:cNvSpPr txBox="1">
            <a:spLocks noGrp="1"/>
          </p:cNvSpPr>
          <p:nvPr>
            <p:ph type="body" idx="1"/>
          </p:nvPr>
        </p:nvSpPr>
        <p:spPr>
          <a:xfrm>
            <a:off x="1902091" y="1625411"/>
            <a:ext cx="12451817" cy="9000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solidFill>
                  <a:srgbClr val="3F3F3F"/>
                </a:solidFill>
              </a:rPr>
              <a:t>Git is a distributed version control system designed to efficiently handle small to big projects. </a:t>
            </a:r>
            <a:endParaRPr dirty="0">
              <a:solidFill>
                <a:srgbClr val="3F3F3F"/>
              </a:solidFill>
            </a:endParaRPr>
          </a:p>
        </p:txBody>
      </p:sp>
      <p:sp>
        <p:nvSpPr>
          <p:cNvPr id="1583" name="Google Shape;1583;p130"/>
          <p:cNvSpPr/>
          <p:nvPr/>
        </p:nvSpPr>
        <p:spPr>
          <a:xfrm>
            <a:off x="3406163" y="403465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In this project, Git is used for VCS and syncing projects in GitHub. </a:t>
            </a:r>
            <a:endParaRPr dirty="0"/>
          </a:p>
        </p:txBody>
      </p:sp>
      <p:pic>
        <p:nvPicPr>
          <p:cNvPr id="1584" name="Google Shape;1584;p130" descr="Pointing hand Icons - 2,315 free vector icons"/>
          <p:cNvPicPr preferRelativeResize="0"/>
          <p:nvPr/>
        </p:nvPicPr>
        <p:blipFill rotWithShape="1">
          <a:blip r:embed="rId3">
            <a:alphaModFix/>
          </a:blip>
          <a:srcRect/>
          <a:stretch/>
        </p:blipFill>
        <p:spPr>
          <a:xfrm>
            <a:off x="2131197" y="4442920"/>
            <a:ext cx="900000" cy="900000"/>
          </a:xfrm>
          <a:prstGeom prst="rect">
            <a:avLst/>
          </a:prstGeom>
          <a:noFill/>
          <a:ln>
            <a:noFill/>
          </a:ln>
        </p:spPr>
      </p:pic>
      <p:pic>
        <p:nvPicPr>
          <p:cNvPr id="1585" name="Google Shape;1585;p130"/>
          <p:cNvPicPr preferRelativeResize="0"/>
          <p:nvPr/>
        </p:nvPicPr>
        <p:blipFill rotWithShape="1">
          <a:blip r:embed="rId4">
            <a:alphaModFix/>
          </a:blip>
          <a:srcRect t="6807" b="6798"/>
          <a:stretch/>
        </p:blipFill>
        <p:spPr>
          <a:xfrm>
            <a:off x="6949413" y="889500"/>
            <a:ext cx="2503479" cy="91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31"/>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init Command</a:t>
            </a:r>
            <a:endParaRPr dirty="0"/>
          </a:p>
        </p:txBody>
      </p:sp>
      <p:sp>
        <p:nvSpPr>
          <p:cNvPr id="1591" name="Google Shape;1591;p131"/>
          <p:cNvSpPr txBox="1">
            <a:spLocks noGrp="1"/>
          </p:cNvSpPr>
          <p:nvPr>
            <p:ph type="body" idx="1"/>
          </p:nvPr>
        </p:nvSpPr>
        <p:spPr>
          <a:xfrm>
            <a:off x="1899182" y="1620584"/>
            <a:ext cx="12451817" cy="596563"/>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Git is initialized by default when angular project is created. </a:t>
            </a:r>
            <a:endParaRPr dirty="0"/>
          </a:p>
        </p:txBody>
      </p:sp>
      <p:sp>
        <p:nvSpPr>
          <p:cNvPr id="1592" name="Google Shape;1592;p131"/>
          <p:cNvSpPr txBox="1"/>
          <p:nvPr/>
        </p:nvSpPr>
        <p:spPr>
          <a:xfrm>
            <a:off x="1680254" y="2139292"/>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Type the command to add all the files:</a:t>
            </a:r>
            <a:endParaRPr dirty="0"/>
          </a:p>
        </p:txBody>
      </p:sp>
      <p:grpSp>
        <p:nvGrpSpPr>
          <p:cNvPr id="1593" name="Google Shape;1593;p131"/>
          <p:cNvGrpSpPr/>
          <p:nvPr/>
        </p:nvGrpSpPr>
        <p:grpSpPr>
          <a:xfrm>
            <a:off x="4284941" y="2707288"/>
            <a:ext cx="7722693" cy="622368"/>
            <a:chOff x="5103801" y="2873856"/>
            <a:chExt cx="6048395" cy="1306171"/>
          </a:xfrm>
        </p:grpSpPr>
        <p:sp>
          <p:nvSpPr>
            <p:cNvPr id="1594" name="Google Shape;1594;p131"/>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add .</a:t>
              </a:r>
              <a:endParaRPr dirty="0"/>
            </a:p>
          </p:txBody>
        </p:sp>
        <p:sp>
          <p:nvSpPr>
            <p:cNvPr id="1595" name="Google Shape;1595;p13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96" name="Google Shape;1596;p13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597" name="Google Shape;1597;p131"/>
          <p:cNvSpPr txBox="1"/>
          <p:nvPr/>
        </p:nvSpPr>
        <p:spPr>
          <a:xfrm>
            <a:off x="1625390" y="3446407"/>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Check git status for the files added: </a:t>
            </a:r>
            <a:endParaRPr dirty="0"/>
          </a:p>
        </p:txBody>
      </p:sp>
      <p:grpSp>
        <p:nvGrpSpPr>
          <p:cNvPr id="1598" name="Google Shape;1598;p131"/>
          <p:cNvGrpSpPr/>
          <p:nvPr/>
        </p:nvGrpSpPr>
        <p:grpSpPr>
          <a:xfrm>
            <a:off x="4264934" y="3991443"/>
            <a:ext cx="7722693" cy="953218"/>
            <a:chOff x="5103801" y="2873856"/>
            <a:chExt cx="6048395" cy="1306171"/>
          </a:xfrm>
        </p:grpSpPr>
        <p:sp>
          <p:nvSpPr>
            <p:cNvPr id="1599" name="Google Shape;1599;p131"/>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status</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Output of git status:</a:t>
              </a:r>
              <a:endParaRPr dirty="0"/>
            </a:p>
          </p:txBody>
        </p:sp>
        <p:sp>
          <p:nvSpPr>
            <p:cNvPr id="1600" name="Google Shape;1600;p13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01" name="Google Shape;1601;p13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02" name="Google Shape;1602;p131"/>
          <p:cNvSpPr txBox="1"/>
          <p:nvPr/>
        </p:nvSpPr>
        <p:spPr>
          <a:xfrm>
            <a:off x="1628299" y="5146714"/>
            <a:ext cx="1301491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On branch master, changes to be committed: use "git restore --staged &lt;file&gt;..." to unstage:</a:t>
            </a:r>
            <a:endParaRPr dirty="0"/>
          </a:p>
        </p:txBody>
      </p:sp>
      <p:grpSp>
        <p:nvGrpSpPr>
          <p:cNvPr id="1603" name="Google Shape;1603;p131"/>
          <p:cNvGrpSpPr/>
          <p:nvPr/>
        </p:nvGrpSpPr>
        <p:grpSpPr>
          <a:xfrm>
            <a:off x="3325934" y="5666275"/>
            <a:ext cx="9603075" cy="2611415"/>
            <a:chOff x="5103801" y="2873856"/>
            <a:chExt cx="6048395" cy="1306171"/>
          </a:xfrm>
        </p:grpSpPr>
        <p:sp>
          <p:nvSpPr>
            <p:cNvPr id="1604" name="Google Shape;1604;p131"/>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modified:   src/app/app.module.ts</a:t>
              </a:r>
              <a:endParaRPr sz="2200" b="0" i="0" u="none" strike="noStrike" cap="none" dirty="0">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	new file:   src/app/auth/auth.component.css</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	new file:   src/app/auth/auth.component.html</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	new file:   src/app/auth/auth.component.spec.ts</a:t>
              </a:r>
              <a:endParaRPr sz="2200" b="0" i="0" u="none" strike="noStrike" cap="none" dirty="0">
                <a:solidFill>
                  <a:srgbClr val="93C47D"/>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	new file:   src/app/auth/auth.component.ts</a:t>
              </a:r>
              <a:endParaRPr sz="2200" b="0" i="0" u="none" strike="noStrike" cap="none" dirty="0">
                <a:solidFill>
                  <a:srgbClr val="93C47D"/>
                </a:solidFill>
                <a:latin typeface="Courier New"/>
                <a:ea typeface="Courier New"/>
                <a:cs typeface="Courier New"/>
                <a:sym typeface="Courier New"/>
              </a:endParaRPr>
            </a:p>
          </p:txBody>
        </p:sp>
        <p:sp>
          <p:nvSpPr>
            <p:cNvPr id="1605" name="Google Shape;1605;p131"/>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06" name="Google Shape;1606;p131"/>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607" name="Google Shape;1607;p131"/>
          <p:cNvPicPr preferRelativeResize="0"/>
          <p:nvPr/>
        </p:nvPicPr>
        <p:blipFill rotWithShape="1">
          <a:blip r:embed="rId3">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32"/>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init Command</a:t>
            </a:r>
            <a:endParaRPr dirty="0"/>
          </a:p>
        </p:txBody>
      </p:sp>
      <p:sp>
        <p:nvSpPr>
          <p:cNvPr id="1613" name="Google Shape;1613;p132"/>
          <p:cNvSpPr txBox="1">
            <a:spLocks noGrp="1"/>
          </p:cNvSpPr>
          <p:nvPr>
            <p:ph type="body" idx="1"/>
          </p:nvPr>
        </p:nvSpPr>
        <p:spPr>
          <a:xfrm>
            <a:off x="1902030" y="1604365"/>
            <a:ext cx="12451817" cy="77283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Commit the files added for push operation:</a:t>
            </a:r>
            <a:endParaRPr dirty="0"/>
          </a:p>
        </p:txBody>
      </p:sp>
      <p:grpSp>
        <p:nvGrpSpPr>
          <p:cNvPr id="1614" name="Google Shape;1614;p132"/>
          <p:cNvGrpSpPr/>
          <p:nvPr/>
        </p:nvGrpSpPr>
        <p:grpSpPr>
          <a:xfrm>
            <a:off x="3326462" y="3063614"/>
            <a:ext cx="9603075" cy="2611415"/>
            <a:chOff x="5103801" y="2873856"/>
            <a:chExt cx="6048395" cy="1306171"/>
          </a:xfrm>
        </p:grpSpPr>
        <p:sp>
          <p:nvSpPr>
            <p:cNvPr id="1615" name="Google Shape;1615;p132"/>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commit -m "initial commit"</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Output of git commit:</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[master 42e3828] initial commit</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 Committer: username &lt;admin@username-MacBook-Air.local&gt;</a:t>
              </a:r>
              <a:endParaRPr dirty="0"/>
            </a:p>
          </p:txBody>
        </p:sp>
        <p:sp>
          <p:nvSpPr>
            <p:cNvPr id="1616" name="Google Shape;1616;p132"/>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17" name="Google Shape;1617;p132"/>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618" name="Google Shape;1618;p132"/>
          <p:cNvPicPr preferRelativeResize="0"/>
          <p:nvPr/>
        </p:nvPicPr>
        <p:blipFill rotWithShape="1">
          <a:blip r:embed="rId3">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33"/>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Remote Command</a:t>
            </a:r>
            <a:endParaRPr dirty="0"/>
          </a:p>
        </p:txBody>
      </p:sp>
      <p:sp>
        <p:nvSpPr>
          <p:cNvPr id="1624" name="Google Shape;1624;p133"/>
          <p:cNvSpPr txBox="1">
            <a:spLocks noGrp="1"/>
          </p:cNvSpPr>
          <p:nvPr>
            <p:ph type="body" idx="1"/>
          </p:nvPr>
        </p:nvSpPr>
        <p:spPr>
          <a:xfrm>
            <a:off x="1902091" y="1625411"/>
            <a:ext cx="12451817" cy="788470"/>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Git remote commands are used for setting remote to track local repository. </a:t>
            </a:r>
            <a:endParaRPr dirty="0"/>
          </a:p>
        </p:txBody>
      </p:sp>
      <p:sp>
        <p:nvSpPr>
          <p:cNvPr id="1625" name="Google Shape;1625;p133"/>
          <p:cNvSpPr txBox="1"/>
          <p:nvPr/>
        </p:nvSpPr>
        <p:spPr>
          <a:xfrm>
            <a:off x="1667326" y="2779585"/>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To add remote repository, use this command:</a:t>
            </a:r>
            <a:endParaRPr dirty="0"/>
          </a:p>
        </p:txBody>
      </p:sp>
      <p:grpSp>
        <p:nvGrpSpPr>
          <p:cNvPr id="1626" name="Google Shape;1626;p133"/>
          <p:cNvGrpSpPr/>
          <p:nvPr/>
        </p:nvGrpSpPr>
        <p:grpSpPr>
          <a:xfrm>
            <a:off x="1448398" y="3711708"/>
            <a:ext cx="13359204" cy="622368"/>
            <a:chOff x="5103801" y="2873856"/>
            <a:chExt cx="6048395" cy="1306171"/>
          </a:xfrm>
        </p:grpSpPr>
        <p:sp>
          <p:nvSpPr>
            <p:cNvPr id="1627" name="Google Shape;1627;p133"/>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remote add origin https://github.com/github-username/admin-dashboard.git</a:t>
              </a:r>
              <a:endParaRPr dirty="0"/>
            </a:p>
          </p:txBody>
        </p:sp>
        <p:sp>
          <p:nvSpPr>
            <p:cNvPr id="1628" name="Google Shape;1628;p133"/>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29" name="Google Shape;1629;p133"/>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630" name="Google Shape;1630;p133"/>
          <p:cNvPicPr preferRelativeResize="0"/>
          <p:nvPr/>
        </p:nvPicPr>
        <p:blipFill rotWithShape="1">
          <a:blip r:embed="rId3">
            <a:alphaModFix/>
          </a:blip>
          <a:srcRect t="6807" b="6798"/>
          <a:stretch/>
        </p:blipFill>
        <p:spPr>
          <a:xfrm>
            <a:off x="5240583" y="889500"/>
            <a:ext cx="5774834" cy="91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134"/>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Git Push Command</a:t>
            </a:r>
            <a:endParaRPr dirty="0"/>
          </a:p>
        </p:txBody>
      </p:sp>
      <p:sp>
        <p:nvSpPr>
          <p:cNvPr id="1636" name="Google Shape;1636;p134"/>
          <p:cNvSpPr txBox="1">
            <a:spLocks noGrp="1"/>
          </p:cNvSpPr>
          <p:nvPr>
            <p:ph type="body" idx="1"/>
          </p:nvPr>
        </p:nvSpPr>
        <p:spPr>
          <a:xfrm>
            <a:off x="1835563"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Finally, Git push command is used to push local changes to the GitHub repository </a:t>
            </a:r>
            <a:br>
              <a:rPr lang="en-US" dirty="0"/>
            </a:br>
            <a:r>
              <a:rPr lang="en-US" dirty="0"/>
              <a:t>from command line.</a:t>
            </a:r>
            <a:endParaRPr dirty="0"/>
          </a:p>
        </p:txBody>
      </p:sp>
      <p:sp>
        <p:nvSpPr>
          <p:cNvPr id="1637" name="Google Shape;1637;p134"/>
          <p:cNvSpPr txBox="1"/>
          <p:nvPr/>
        </p:nvSpPr>
        <p:spPr>
          <a:xfrm>
            <a:off x="1683102" y="3377516"/>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Use below command: </a:t>
            </a:r>
            <a:endParaRPr dirty="0"/>
          </a:p>
        </p:txBody>
      </p:sp>
      <p:grpSp>
        <p:nvGrpSpPr>
          <p:cNvPr id="1638" name="Google Shape;1638;p134"/>
          <p:cNvGrpSpPr/>
          <p:nvPr/>
        </p:nvGrpSpPr>
        <p:grpSpPr>
          <a:xfrm>
            <a:off x="5639282" y="4572000"/>
            <a:ext cx="4977314" cy="622368"/>
            <a:chOff x="5103801" y="2873856"/>
            <a:chExt cx="6048395" cy="1306171"/>
          </a:xfrm>
        </p:grpSpPr>
        <p:sp>
          <p:nvSpPr>
            <p:cNvPr id="1639" name="Google Shape;1639;p134"/>
            <p:cNvSpPr/>
            <p:nvPr/>
          </p:nvSpPr>
          <p:spPr>
            <a:xfrm>
              <a:off x="5116778" y="2953739"/>
              <a:ext cx="6022442" cy="1196492"/>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git push origin master</a:t>
              </a:r>
              <a:endParaRPr dirty="0"/>
            </a:p>
          </p:txBody>
        </p:sp>
        <p:sp>
          <p:nvSpPr>
            <p:cNvPr id="1640" name="Google Shape;1640;p134"/>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41" name="Google Shape;1641;p134"/>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642" name="Google Shape;1642;p134"/>
          <p:cNvPicPr preferRelativeResize="0"/>
          <p:nvPr/>
        </p:nvPicPr>
        <p:blipFill rotWithShape="1">
          <a:blip r:embed="rId3">
            <a:alphaModFix/>
          </a:blip>
          <a:srcRect t="6807" b="6798"/>
          <a:stretch/>
        </p:blipFill>
        <p:spPr>
          <a:xfrm>
            <a:off x="5565565" y="889500"/>
            <a:ext cx="5124870" cy="91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35"/>
          <p:cNvSpPr txBox="1">
            <a:spLocks noGrp="1"/>
          </p:cNvSpPr>
          <p:nvPr>
            <p:ph type="body" idx="1"/>
          </p:nvPr>
        </p:nvSpPr>
        <p:spPr>
          <a:xfrm>
            <a:off x="0" y="3913632"/>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1000"/>
              </a:spcBef>
              <a:spcAft>
                <a:spcPts val="0"/>
              </a:spcAft>
              <a:buClr>
                <a:schemeClr val="dk1"/>
              </a:buClr>
              <a:buSzPts val="1100"/>
              <a:buFont typeface="Arial"/>
              <a:buNone/>
            </a:pPr>
            <a:r>
              <a:rPr lang="en-US" dirty="0"/>
              <a:t>Creating Web App Project Structure for End Users</a:t>
            </a:r>
            <a:endParaRPr dirty="0"/>
          </a:p>
          <a:p>
            <a:pPr marL="0" lvl="0" indent="0" algn="ctr" rtl="0">
              <a:lnSpc>
                <a:spcPct val="114000"/>
              </a:lnSpc>
              <a:spcBef>
                <a:spcPts val="1000"/>
              </a:spcBef>
              <a:spcAft>
                <a:spcPts val="0"/>
              </a:spcAft>
              <a:buClr>
                <a:schemeClr val="dk1"/>
              </a:buClr>
              <a:buSzPts val="1100"/>
              <a:buFont typeface="Arial"/>
              <a:buNone/>
            </a:pPr>
            <a:r>
              <a:rPr lang="en-US" dirty="0"/>
              <a:t>with Angular and Syncing with GitHub</a:t>
            </a: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13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653" name="Google Shape;1653;p136"/>
          <p:cNvSpPr txBox="1">
            <a:spLocks noGrp="1"/>
          </p:cNvSpPr>
          <p:nvPr>
            <p:ph type="body" idx="1"/>
          </p:nvPr>
        </p:nvSpPr>
        <p:spPr>
          <a:xfrm>
            <a:off x="1902030" y="1640197"/>
            <a:ext cx="12451817" cy="5527418"/>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Clr>
                <a:srgbClr val="3F3F3F"/>
              </a:buClr>
              <a:buSzPts val="2200"/>
              <a:buNone/>
            </a:pPr>
            <a:r>
              <a:rPr lang="en-US" dirty="0">
                <a:solidFill>
                  <a:srgbClr val="3F3F3F"/>
                </a:solidFill>
              </a:rPr>
              <a:t>User web app is the second project to proceed. In this project, various modules are managed, such as: </a:t>
            </a:r>
            <a:endParaRPr dirty="0">
              <a:solidFill>
                <a:srgbClr val="3F3F3F"/>
              </a:solidFill>
            </a:endParaRPr>
          </a:p>
        </p:txBody>
      </p:sp>
      <p:sp>
        <p:nvSpPr>
          <p:cNvPr id="1654" name="Google Shape;1654;p136"/>
          <p:cNvSpPr/>
          <p:nvPr/>
        </p:nvSpPr>
        <p:spPr>
          <a:xfrm>
            <a:off x="3474402" y="3243083"/>
            <a:ext cx="10256838" cy="149538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50800" marR="0" lvl="0" indent="0" algn="ctr"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Showing products to the users</a:t>
            </a:r>
            <a:endParaRPr dirty="0"/>
          </a:p>
        </p:txBody>
      </p:sp>
      <p:sp>
        <p:nvSpPr>
          <p:cNvPr id="1655" name="Google Shape;1655;p136"/>
          <p:cNvSpPr/>
          <p:nvPr/>
        </p:nvSpPr>
        <p:spPr>
          <a:xfrm>
            <a:off x="3474402" y="5148749"/>
            <a:ext cx="10256838" cy="1485228"/>
          </a:xfrm>
          <a:prstGeom prst="roundRect">
            <a:avLst>
              <a:gd name="adj" fmla="val 16667"/>
            </a:avLst>
          </a:prstGeom>
          <a:solidFill>
            <a:srgbClr val="FBE4D4"/>
          </a:solidFill>
          <a:ln w="28575" cap="flat" cmpd="sng">
            <a:solidFill>
              <a:srgbClr val="F36B22"/>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US" sz="2200" b="0" i="0" u="none" strike="noStrike" cap="none" dirty="0">
                <a:solidFill>
                  <a:srgbClr val="3F3F3F"/>
                </a:solidFill>
                <a:latin typeface="Open Sans"/>
                <a:ea typeface="Open Sans"/>
                <a:cs typeface="Open Sans"/>
                <a:sym typeface="Open Sans"/>
              </a:rPr>
              <a:t>Giving users options to manage the shopping carts, wishlist the products, place the orders, etc.</a:t>
            </a:r>
            <a:endParaRPr dirty="0"/>
          </a:p>
        </p:txBody>
      </p:sp>
      <p:pic>
        <p:nvPicPr>
          <p:cNvPr id="1656" name="Google Shape;1656;p136" descr="Pointing hand Icons - 2,315 free vector icons"/>
          <p:cNvPicPr preferRelativeResize="0"/>
          <p:nvPr/>
        </p:nvPicPr>
        <p:blipFill rotWithShape="1">
          <a:blip r:embed="rId3">
            <a:alphaModFix/>
          </a:blip>
          <a:srcRect/>
          <a:stretch/>
        </p:blipFill>
        <p:spPr>
          <a:xfrm>
            <a:off x="2199436" y="3651350"/>
            <a:ext cx="900000" cy="900000"/>
          </a:xfrm>
          <a:prstGeom prst="rect">
            <a:avLst/>
          </a:prstGeom>
          <a:noFill/>
          <a:ln>
            <a:noFill/>
          </a:ln>
        </p:spPr>
      </p:pic>
      <p:pic>
        <p:nvPicPr>
          <p:cNvPr id="1657" name="Google Shape;1657;p136" descr="Pointing hand Icons - 2,315 free vector icons"/>
          <p:cNvPicPr preferRelativeResize="0"/>
          <p:nvPr/>
        </p:nvPicPr>
        <p:blipFill rotWithShape="1">
          <a:blip r:embed="rId3">
            <a:alphaModFix/>
          </a:blip>
          <a:srcRect/>
          <a:stretch/>
        </p:blipFill>
        <p:spPr>
          <a:xfrm>
            <a:off x="2221978" y="5380403"/>
            <a:ext cx="900000" cy="900000"/>
          </a:xfrm>
          <a:prstGeom prst="rect">
            <a:avLst/>
          </a:prstGeom>
          <a:noFill/>
          <a:ln>
            <a:noFill/>
          </a:ln>
        </p:spPr>
      </p:pic>
      <p:pic>
        <p:nvPicPr>
          <p:cNvPr id="1658" name="Google Shape;1658;p136"/>
          <p:cNvPicPr preferRelativeResize="0"/>
          <p:nvPr/>
        </p:nvPicPr>
        <p:blipFill rotWithShape="1">
          <a:blip r:embed="rId4">
            <a:alphaModFix/>
          </a:blip>
          <a:srcRect t="6807" b="6798"/>
          <a:stretch/>
        </p:blipFill>
        <p:spPr>
          <a:xfrm>
            <a:off x="3852350" y="891913"/>
            <a:ext cx="8770757" cy="91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3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None/>
            </a:pPr>
            <a:r>
              <a:rPr lang="en-US" dirty="0"/>
              <a:t>Creating a New Angular Project</a:t>
            </a:r>
            <a:endParaRPr dirty="0"/>
          </a:p>
        </p:txBody>
      </p:sp>
      <p:sp>
        <p:nvSpPr>
          <p:cNvPr id="1664" name="Google Shape;1664;p137"/>
          <p:cNvSpPr txBox="1">
            <a:spLocks noGrp="1"/>
          </p:cNvSpPr>
          <p:nvPr>
            <p:ph type="body" idx="1"/>
          </p:nvPr>
        </p:nvSpPr>
        <p:spPr>
          <a:xfrm>
            <a:off x="1902091" y="1640197"/>
            <a:ext cx="12451817" cy="5527418"/>
          </a:xfrm>
          <a:prstGeom prst="rect">
            <a:avLst/>
          </a:prstGeom>
          <a:noFill/>
          <a:ln>
            <a:noFill/>
          </a:ln>
        </p:spPr>
        <p:txBody>
          <a:bodyPr spcFirstLastPara="1" wrap="square" lIns="91425" tIns="0" rIns="91425" bIns="0" anchor="t" anchorCtr="0">
            <a:noAutofit/>
          </a:bodyPr>
          <a:lstStyle/>
          <a:p>
            <a:pPr marL="457200" lvl="0" indent="-228600" algn="ctr" rtl="0">
              <a:lnSpc>
                <a:spcPct val="115000"/>
              </a:lnSpc>
              <a:spcBef>
                <a:spcPts val="1000"/>
              </a:spcBef>
              <a:spcAft>
                <a:spcPts val="0"/>
              </a:spcAft>
              <a:buClr>
                <a:srgbClr val="3F3F3F"/>
              </a:buClr>
              <a:buSzPts val="2800"/>
              <a:buNone/>
            </a:pPr>
            <a:r>
              <a:rPr lang="en-US" dirty="0"/>
              <a:t>Create the admin dashboard by executing below command on your terminal or shell:</a:t>
            </a:r>
            <a:endParaRPr dirty="0"/>
          </a:p>
        </p:txBody>
      </p:sp>
      <p:grpSp>
        <p:nvGrpSpPr>
          <p:cNvPr id="1665" name="Google Shape;1665;p137"/>
          <p:cNvGrpSpPr/>
          <p:nvPr/>
        </p:nvGrpSpPr>
        <p:grpSpPr>
          <a:xfrm>
            <a:off x="4266653" y="2643511"/>
            <a:ext cx="7722693" cy="622368"/>
            <a:chOff x="5103801" y="2873856"/>
            <a:chExt cx="6048395" cy="1306171"/>
          </a:xfrm>
        </p:grpSpPr>
        <p:sp>
          <p:nvSpPr>
            <p:cNvPr id="1666" name="Google Shape;1666;p13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chemeClr val="lt1"/>
                  </a:solidFill>
                  <a:latin typeface="Courier New"/>
                  <a:ea typeface="Courier New"/>
                  <a:cs typeface="Courier New"/>
                  <a:sym typeface="Courier New"/>
                </a:rPr>
                <a:t>ng new user-web-app</a:t>
              </a:r>
              <a:endParaRPr dirty="0"/>
            </a:p>
          </p:txBody>
        </p:sp>
        <p:sp>
          <p:nvSpPr>
            <p:cNvPr id="1667" name="Google Shape;1667;p13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8" name="Google Shape;1668;p13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669" name="Google Shape;1669;p137"/>
          <p:cNvSpPr txBox="1"/>
          <p:nvPr/>
        </p:nvSpPr>
        <p:spPr>
          <a:xfrm>
            <a:off x="1680403" y="3637091"/>
            <a:ext cx="12889674" cy="566419"/>
          </a:xfrm>
          <a:prstGeom prst="rect">
            <a:avLst/>
          </a:prstGeom>
          <a:noFill/>
          <a:ln>
            <a:noFill/>
          </a:ln>
        </p:spPr>
        <p:txBody>
          <a:bodyPr spcFirstLastPara="1" wrap="square" lIns="91425" tIns="0" rIns="91425" bIns="0" anchor="t" anchorCtr="0">
            <a:noAutofit/>
          </a:bodyPr>
          <a:lstStyle/>
          <a:p>
            <a:pPr marL="457200" marR="0" lvl="0" indent="-228600" algn="ctr" rtl="0">
              <a:lnSpc>
                <a:spcPct val="115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Following options will appear: </a:t>
            </a:r>
            <a:endParaRPr dirty="0"/>
          </a:p>
        </p:txBody>
      </p:sp>
      <p:grpSp>
        <p:nvGrpSpPr>
          <p:cNvPr id="1670" name="Google Shape;1670;p137"/>
          <p:cNvGrpSpPr/>
          <p:nvPr/>
        </p:nvGrpSpPr>
        <p:grpSpPr>
          <a:xfrm>
            <a:off x="3472760" y="4572000"/>
            <a:ext cx="9294781" cy="1211788"/>
            <a:chOff x="5103801" y="2873856"/>
            <a:chExt cx="6048395" cy="1306171"/>
          </a:xfrm>
        </p:grpSpPr>
        <p:sp>
          <p:nvSpPr>
            <p:cNvPr id="1671" name="Google Shape;1671;p13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a:t>
              </a:r>
              <a:r>
                <a:rPr lang="en-US" sz="2200" b="0" i="0" u="none" strike="noStrike" cap="none" dirty="0">
                  <a:solidFill>
                    <a:schemeClr val="lt1"/>
                  </a:solidFill>
                  <a:latin typeface="Courier New"/>
                  <a:ea typeface="Courier New"/>
                  <a:cs typeface="Courier New"/>
                  <a:sym typeface="Courier New"/>
                </a:rPr>
                <a:t> Would you like to add Angular routing? </a:t>
              </a:r>
              <a:r>
                <a:rPr lang="en-US" sz="2200" b="0" i="0" u="none" strike="noStrike" cap="none" dirty="0">
                  <a:solidFill>
                    <a:srgbClr val="00B0F0"/>
                  </a:solidFill>
                  <a:latin typeface="Courier New"/>
                  <a:ea typeface="Courier New"/>
                  <a:cs typeface="Courier New"/>
                  <a:sym typeface="Courier New"/>
                </a:rPr>
                <a:t>Yes</a:t>
              </a:r>
              <a:endParaRPr dirty="0"/>
            </a:p>
            <a:p>
              <a:pPr marL="0" marR="0" lvl="0" indent="0" algn="l" rtl="0">
                <a:lnSpc>
                  <a:spcPct val="100000"/>
                </a:lnSpc>
                <a:spcBef>
                  <a:spcPts val="0"/>
                </a:spcBef>
                <a:spcAft>
                  <a:spcPts val="0"/>
                </a:spcAft>
                <a:buClr>
                  <a:srgbClr val="000000"/>
                </a:buClr>
                <a:buSzPts val="1400"/>
                <a:buFont typeface="Arial"/>
                <a:buNone/>
              </a:pPr>
              <a:r>
                <a:rPr lang="en-US" sz="2200" b="0" i="0" u="none" strike="noStrike" cap="none" dirty="0">
                  <a:solidFill>
                    <a:srgbClr val="93C47D"/>
                  </a:solidFill>
                  <a:latin typeface="Courier New"/>
                  <a:ea typeface="Courier New"/>
                  <a:cs typeface="Courier New"/>
                  <a:sym typeface="Courier New"/>
                </a:rPr>
                <a:t>?</a:t>
              </a:r>
              <a:r>
                <a:rPr lang="en-US" sz="2200" b="0" i="0" u="none" strike="noStrike" cap="none" dirty="0">
                  <a:solidFill>
                    <a:schemeClr val="lt1"/>
                  </a:solidFill>
                  <a:latin typeface="Courier New"/>
                  <a:ea typeface="Courier New"/>
                  <a:cs typeface="Courier New"/>
                  <a:sym typeface="Courier New"/>
                </a:rPr>
                <a:t> Which stylesheet format would you like to use? </a:t>
              </a:r>
              <a:r>
                <a:rPr lang="en-US" sz="2200" b="0" i="0" u="none" strike="noStrike" cap="none" dirty="0">
                  <a:solidFill>
                    <a:srgbClr val="00B0F0"/>
                  </a:solidFill>
                  <a:latin typeface="Courier New"/>
                  <a:ea typeface="Courier New"/>
                  <a:cs typeface="Courier New"/>
                  <a:sym typeface="Courier New"/>
                </a:rPr>
                <a:t>CSS</a:t>
              </a:r>
              <a:endParaRPr dirty="0"/>
            </a:p>
          </p:txBody>
        </p:sp>
        <p:sp>
          <p:nvSpPr>
            <p:cNvPr id="1672" name="Google Shape;1672;p137"/>
            <p:cNvSpPr/>
            <p:nvPr/>
          </p:nvSpPr>
          <p:spPr>
            <a:xfrm>
              <a:off x="5103801" y="2873856"/>
              <a:ext cx="6048395" cy="13370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73" name="Google Shape;1673;p13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1674" name="Google Shape;1674;p137"/>
          <p:cNvPicPr preferRelativeResize="0"/>
          <p:nvPr/>
        </p:nvPicPr>
        <p:blipFill rotWithShape="1">
          <a:blip r:embed="rId3">
            <a:alphaModFix/>
          </a:blip>
          <a:srcRect t="6807" b="6798"/>
          <a:stretch/>
        </p:blipFill>
        <p:spPr>
          <a:xfrm>
            <a:off x="3852350" y="891913"/>
            <a:ext cx="8770757" cy="91075"/>
          </a:xfrm>
          <a:prstGeom prst="rect">
            <a:avLst/>
          </a:prstGeom>
          <a:noFill/>
          <a:ln>
            <a:noFill/>
          </a:ln>
        </p:spPr>
      </p:pic>
    </p:spTree>
  </p:cSld>
  <p:clrMapOvr>
    <a:masterClrMapping/>
  </p:clrMapOvr>
</p:sld>
</file>

<file path=ppt/theme/theme1.xml><?xml version="1.0" encoding="utf-8"?>
<a:theme xmlns:a="http://schemas.openxmlformats.org/drawingml/2006/main" name="Technology">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12858</Words>
  <Application>Microsoft Office PowerPoint</Application>
  <PresentationFormat>Custom</PresentationFormat>
  <Paragraphs>1394</Paragraphs>
  <Slides>143</Slides>
  <Notes>143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143</vt:i4>
      </vt:variant>
    </vt:vector>
  </HeadingPairs>
  <TitlesOfParts>
    <vt:vector size="151" baseType="lpstr">
      <vt:lpstr>Arial</vt:lpstr>
      <vt:lpstr>Impact</vt:lpstr>
      <vt:lpstr>Oswald</vt:lpstr>
      <vt:lpstr>Open Sans</vt:lpstr>
      <vt:lpstr>Calibri</vt:lpstr>
      <vt:lpstr>Courier New</vt:lpstr>
      <vt:lpstr>Technology</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Dashboard </vt:lpstr>
      <vt:lpstr>Authentication Story</vt:lpstr>
      <vt:lpstr>Authentication Story</vt:lpstr>
      <vt:lpstr>Product Story, Product List, and Product Details</vt:lpstr>
      <vt:lpstr>Product Story, Product List, and Product Details</vt:lpstr>
      <vt:lpstr>Product Story, Product List, and Product Details</vt:lpstr>
      <vt:lpstr>User’s Story</vt:lpstr>
      <vt:lpstr>User’s Story</vt:lpstr>
      <vt:lpstr>User’s Story</vt:lpstr>
      <vt:lpstr>User’s Story</vt:lpstr>
      <vt:lpstr>Order Story</vt:lpstr>
      <vt:lpstr>Order Story</vt:lpstr>
      <vt:lpstr>Order Story</vt:lpstr>
      <vt:lpstr>Payment Story</vt:lpstr>
      <vt:lpstr>Payment Story</vt:lpstr>
      <vt:lpstr>Shipping Story</vt:lpstr>
      <vt:lpstr>PowerPoint Presentation</vt:lpstr>
      <vt:lpstr>Authentication Story</vt:lpstr>
      <vt:lpstr>Authentication Story</vt:lpstr>
      <vt:lpstr>Profile Story</vt:lpstr>
      <vt:lpstr>Product Story</vt:lpstr>
      <vt:lpstr>Product Story</vt:lpstr>
      <vt:lpstr>Product Story</vt:lpstr>
      <vt:lpstr>Product Story</vt:lpstr>
      <vt:lpstr>Wishlist Story</vt:lpstr>
      <vt:lpstr>Wishlist Story</vt:lpstr>
      <vt:lpstr>Checkout Story</vt:lpstr>
      <vt:lpstr>Checkout Story</vt:lpstr>
      <vt:lpstr>Payment Story</vt:lpstr>
      <vt:lpstr>PowerPoint Presentation</vt:lpstr>
      <vt:lpstr>Create Project in JIRA</vt:lpstr>
      <vt:lpstr>Different Project Options</vt:lpstr>
      <vt:lpstr>Scrum Template</vt:lpstr>
      <vt:lpstr>Project Details</vt:lpstr>
      <vt:lpstr>Project Home Page</vt:lpstr>
      <vt:lpstr>Create Epic</vt:lpstr>
      <vt:lpstr>Create Epic</vt:lpstr>
      <vt:lpstr>Road Map</vt:lpstr>
      <vt:lpstr>User Story</vt:lpstr>
      <vt:lpstr>Link Story to Epic</vt:lpstr>
      <vt:lpstr>Backlog</vt:lpstr>
      <vt:lpstr>Tasks</vt:lpstr>
      <vt:lpstr>Sprint Planning</vt:lpstr>
      <vt:lpstr>Starting a Sprint</vt:lpstr>
      <vt:lpstr>PowerPoint Presentation</vt:lpstr>
      <vt:lpstr>PowerPoint Presentation</vt:lpstr>
      <vt:lpstr>Creating a New Angular Project</vt:lpstr>
      <vt:lpstr>Creating a New Angular Project</vt:lpstr>
      <vt:lpstr>Creating a New Angular Project</vt:lpstr>
      <vt:lpstr>Creating a New Angular Project</vt:lpstr>
      <vt:lpstr>Creating a New Angular Project</vt:lpstr>
      <vt:lpstr>Creating a New Angular Project</vt:lpstr>
      <vt:lpstr>PowerPoint Presentation</vt:lpstr>
      <vt:lpstr>Authentication Module</vt:lpstr>
      <vt:lpstr>Authentication Module</vt:lpstr>
      <vt:lpstr>Generating Auth Component</vt:lpstr>
      <vt:lpstr>Generating Auth Component</vt:lpstr>
      <vt:lpstr>Generating Auth Guard</vt:lpstr>
      <vt:lpstr>Generating Auth Service</vt:lpstr>
      <vt:lpstr>PowerPoint Presentation</vt:lpstr>
      <vt:lpstr>Generating Product-List Component</vt:lpstr>
      <vt:lpstr>Generating Product-List Component</vt:lpstr>
      <vt:lpstr>Generating Product-View Component</vt:lpstr>
      <vt:lpstr>PowerPoint Presentation</vt:lpstr>
      <vt:lpstr>Generating User Component</vt:lpstr>
      <vt:lpstr>PowerPoint Presentation</vt:lpstr>
      <vt:lpstr>Generating Orders Component</vt:lpstr>
      <vt:lpstr>Generating Orders Component</vt:lpstr>
      <vt:lpstr>PowerPoint Presentation</vt:lpstr>
      <vt:lpstr>Generating Payment Component</vt:lpstr>
      <vt:lpstr>Generating Payment Component</vt:lpstr>
      <vt:lpstr>Generating Payment Service</vt:lpstr>
      <vt:lpstr>PowerPoint Presentation</vt:lpstr>
      <vt:lpstr>Generating Shipment Component</vt:lpstr>
      <vt:lpstr>Generating Shipment Component</vt:lpstr>
      <vt:lpstr>Generating Shipment Component</vt:lpstr>
      <vt:lpstr>Building the Project</vt:lpstr>
      <vt:lpstr>PowerPoint Presentation</vt:lpstr>
      <vt:lpstr>GitHub</vt:lpstr>
      <vt:lpstr>Git init Command</vt:lpstr>
      <vt:lpstr>Git init Command</vt:lpstr>
      <vt:lpstr>Git Remote Command</vt:lpstr>
      <vt:lpstr>Git Push Command</vt:lpstr>
      <vt:lpstr>PowerPoint Presentation</vt:lpstr>
      <vt:lpstr>Creating a New Angular Project</vt:lpstr>
      <vt:lpstr>Creating a New Angular Project</vt:lpstr>
      <vt:lpstr>Creating a New Angular Project</vt:lpstr>
      <vt:lpstr>PowerPoint Presentation</vt:lpstr>
      <vt:lpstr>Generating Auth Component: Login</vt:lpstr>
      <vt:lpstr>Generating Auth Component: Register</vt:lpstr>
      <vt:lpstr>Generating Auth Gaurd</vt:lpstr>
      <vt:lpstr>Generating Auth Service</vt:lpstr>
      <vt:lpstr>PowerPoint Presentation</vt:lpstr>
      <vt:lpstr>Generating Profile Component</vt:lpstr>
      <vt:lpstr>Generating Profile Component</vt:lpstr>
      <vt:lpstr>PowerPoint Presentation</vt:lpstr>
      <vt:lpstr>Generating Product Component</vt:lpstr>
      <vt:lpstr>Generating Product Component</vt:lpstr>
      <vt:lpstr>PowerPoint Presentation</vt:lpstr>
      <vt:lpstr>Generating Product Component</vt:lpstr>
      <vt:lpstr>Generating Shopping Cart Component</vt:lpstr>
      <vt:lpstr>Generating Checkout Component</vt:lpstr>
      <vt:lpstr>Building the Project</vt:lpstr>
      <vt:lpstr>PowerPoint Presentation</vt:lpstr>
      <vt:lpstr>Git init Command</vt:lpstr>
      <vt:lpstr>Git init Command</vt:lpstr>
      <vt:lpstr>Git Remote Command</vt:lpstr>
      <vt:lpstr>Git Push Command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cp:revision>
  <dcterms:modified xsi:type="dcterms:W3CDTF">2022-03-25T11:09:38Z</dcterms:modified>
</cp:coreProperties>
</file>